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0" r:id="rId2"/>
    <p:sldId id="257" r:id="rId3"/>
    <p:sldId id="274" r:id="rId4"/>
    <p:sldId id="271" r:id="rId5"/>
    <p:sldId id="270" r:id="rId6"/>
    <p:sldId id="297" r:id="rId7"/>
    <p:sldId id="275" r:id="rId8"/>
    <p:sldId id="284" r:id="rId9"/>
    <p:sldId id="283" r:id="rId10"/>
    <p:sldId id="287" r:id="rId11"/>
    <p:sldId id="281" r:id="rId12"/>
    <p:sldId id="308" r:id="rId13"/>
    <p:sldId id="282" r:id="rId14"/>
    <p:sldId id="298" r:id="rId15"/>
    <p:sldId id="286" r:id="rId16"/>
    <p:sldId id="285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8" userDrawn="1">
          <p15:clr>
            <a:srgbClr val="A4A3A4"/>
          </p15:clr>
        </p15:guide>
        <p15:guide id="2" orient="horz" pos="959" userDrawn="1">
          <p15:clr>
            <a:srgbClr val="A4A3A4"/>
          </p15:clr>
        </p15:guide>
        <p15:guide id="3" orient="horz" pos="3504" userDrawn="1">
          <p15:clr>
            <a:srgbClr val="A4A3A4"/>
          </p15:clr>
        </p15:guide>
        <p15:guide id="4" orient="horz" pos="2880" userDrawn="1">
          <p15:clr>
            <a:srgbClr val="A4A3A4"/>
          </p15:clr>
        </p15:guide>
        <p15:guide id="5" orient="horz" pos="1032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216" userDrawn="1">
          <p15:clr>
            <a:srgbClr val="A4A3A4"/>
          </p15:clr>
        </p15:guide>
        <p15:guide id="8" pos="7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ina Marountchenko" initials="IM" lastIdx="2" clrIdx="0"/>
  <p:cmAuthor id="1" name="Mike Viola" initials="MV" lastIdx="2" clrIdx="1">
    <p:extLst/>
  </p:cmAuthor>
  <p:cmAuthor id="2" name="Stephanie Murillo" initials="SM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3"/>
    <a:srgbClr val="009EC2"/>
    <a:srgbClr val="384A4B"/>
    <a:srgbClr val="015D9D"/>
    <a:srgbClr val="2378A1"/>
    <a:srgbClr val="FFFFFF"/>
    <a:srgbClr val="0577A4"/>
    <a:srgbClr val="04739F"/>
    <a:srgbClr val="04404A"/>
    <a:srgbClr val="033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18" autoAdjust="0"/>
    <p:restoredTop sz="95900" autoAdjust="0"/>
  </p:normalViewPr>
  <p:slideViewPr>
    <p:cSldViewPr snapToGrid="0" snapToObjects="1" showGuides="1">
      <p:cViewPr varScale="1">
        <p:scale>
          <a:sx n="89" d="100"/>
          <a:sy n="89" d="100"/>
        </p:scale>
        <p:origin x="850" y="72"/>
      </p:cViewPr>
      <p:guideLst>
        <p:guide orient="horz" pos="1368"/>
        <p:guide orient="horz" pos="959"/>
        <p:guide orient="horz" pos="3504"/>
        <p:guide orient="horz" pos="2880"/>
        <p:guide orient="horz" pos="1032"/>
        <p:guide pos="2880"/>
        <p:guide pos="216"/>
        <p:guide pos="7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>
        <p:scale>
          <a:sx n="110" d="100"/>
          <a:sy n="110" d="100"/>
        </p:scale>
        <p:origin x="1686" y="-14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235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80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4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55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6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39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Create slide with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 different sections – wealth people with 3 things I have,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Middle would be ETFs, Mutual Funds and  swap etrade and ameretrade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Robo advisors, smart data, smart alpha – this will all innovate the types of products that people use. Disruptive robo advisors (sshwabb intelligent portfolios)  </a:t>
            </a:r>
          </a:p>
        </p:txBody>
      </p:sp>
    </p:spTree>
    <p:extLst>
      <p:ext uri="{BB962C8B-B14F-4D97-AF65-F5344CB8AC3E}">
        <p14:creationId xmlns:p14="http://schemas.microsoft.com/office/powerpoint/2010/main" val="2932426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https://prezi.com/eroq_rqr0lkd/emerging-technology-trends-of-2020/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01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0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8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0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3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204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7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0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8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08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6705600" y="0"/>
            <a:ext cx="5486400" cy="6858000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3967" y="1564640"/>
            <a:ext cx="6729589" cy="115098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833967" y="2863215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500" b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logo-2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43" y="5277956"/>
            <a:ext cx="3188603" cy="68599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6705600" y="0"/>
            <a:ext cx="3358623" cy="6858000"/>
          </a:xfrm>
          <a:prstGeom prst="line">
            <a:avLst/>
          </a:prstGeom>
          <a:ln w="12700" cap="sq" cmpd="sng">
            <a:gradFill flip="none" rotWithShape="1">
              <a:gsLst>
                <a:gs pos="0">
                  <a:srgbClr val="00535E"/>
                </a:gs>
                <a:gs pos="100000">
                  <a:srgbClr val="47C3D3"/>
                </a:gs>
                <a:gs pos="50000">
                  <a:srgbClr val="009FC2"/>
                </a:gs>
              </a:gsLst>
              <a:lin ang="17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8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435" y="418523"/>
            <a:ext cx="10753343" cy="86868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433" y="1453897"/>
            <a:ext cx="5151731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23816" y="1453897"/>
            <a:ext cx="5125496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C670-F954-5C45-9CA2-3C5A9F3F2FB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ndaq_pri_rgb_lbg_s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t="32743" r="15849" b="39209"/>
          <a:stretch/>
        </p:blipFill>
        <p:spPr>
          <a:xfrm>
            <a:off x="10271344" y="6455582"/>
            <a:ext cx="1477969" cy="357034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Two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433" y="418524"/>
            <a:ext cx="10753344" cy="5003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433" y="892423"/>
            <a:ext cx="10753345" cy="49305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C670-F954-5C45-9CA2-3C5A9F3F2F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838433" y="1453896"/>
            <a:ext cx="5151731" cy="4372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23817" y="1453896"/>
            <a:ext cx="5125495" cy="4372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 descr="ndaq_pri_rgb_lbg_s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t="32743" r="15849" b="39209"/>
          <a:stretch/>
        </p:blipFill>
        <p:spPr>
          <a:xfrm>
            <a:off x="10271344" y="6455582"/>
            <a:ext cx="1477969" cy="357034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433" y="418524"/>
            <a:ext cx="10753344" cy="5003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433" y="892423"/>
            <a:ext cx="10753345" cy="49305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C670-F954-5C45-9CA2-3C5A9F3F2F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3"/>
          </p:nvPr>
        </p:nvSpPr>
        <p:spPr>
          <a:xfrm>
            <a:off x="2048133" y="1920999"/>
            <a:ext cx="2032000" cy="1488650"/>
          </a:xfrm>
        </p:spPr>
        <p:txBody>
          <a:bodyPr/>
          <a:lstStyle>
            <a:lvl1pPr algn="ctr">
              <a:defRPr sz="22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14"/>
          </p:nvPr>
        </p:nvSpPr>
        <p:spPr>
          <a:xfrm>
            <a:off x="5079200" y="1920999"/>
            <a:ext cx="2032000" cy="1488650"/>
          </a:xfrm>
        </p:spPr>
        <p:txBody>
          <a:bodyPr/>
          <a:lstStyle>
            <a:lvl1pPr algn="ctr">
              <a:defRPr sz="22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15"/>
          </p:nvPr>
        </p:nvSpPr>
        <p:spPr>
          <a:xfrm>
            <a:off x="8110267" y="1920999"/>
            <a:ext cx="2032000" cy="1488650"/>
          </a:xfrm>
        </p:spPr>
        <p:txBody>
          <a:bodyPr/>
          <a:lstStyle>
            <a:lvl1pPr algn="ctr">
              <a:defRPr sz="22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16"/>
          </p:nvPr>
        </p:nvSpPr>
        <p:spPr>
          <a:xfrm>
            <a:off x="2048133" y="4037666"/>
            <a:ext cx="2032000" cy="1488650"/>
          </a:xfrm>
        </p:spPr>
        <p:txBody>
          <a:bodyPr/>
          <a:lstStyle>
            <a:lvl1pPr algn="ctr">
              <a:defRPr sz="22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17"/>
          </p:nvPr>
        </p:nvSpPr>
        <p:spPr>
          <a:xfrm>
            <a:off x="5079200" y="4037666"/>
            <a:ext cx="2032000" cy="1488650"/>
          </a:xfrm>
        </p:spPr>
        <p:txBody>
          <a:bodyPr/>
          <a:lstStyle>
            <a:lvl1pPr algn="ctr">
              <a:defRPr sz="22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18"/>
          </p:nvPr>
        </p:nvSpPr>
        <p:spPr>
          <a:xfrm>
            <a:off x="8110267" y="4037666"/>
            <a:ext cx="2032000" cy="1488650"/>
          </a:xfrm>
        </p:spPr>
        <p:txBody>
          <a:bodyPr/>
          <a:lstStyle>
            <a:lvl1pPr algn="ctr">
              <a:defRPr sz="22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5" name="Picture 14" descr="ndaq_pri_rgb_lbg_s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t="32743" r="15849" b="39209"/>
          <a:stretch/>
        </p:blipFill>
        <p:spPr>
          <a:xfrm>
            <a:off x="10271344" y="6455582"/>
            <a:ext cx="1477969" cy="357034"/>
          </a:xfrm>
          <a:prstGeom prst="rect">
            <a:avLst/>
          </a:prstGeom>
        </p:spPr>
      </p:pic>
      <p:sp>
        <p:nvSpPr>
          <p:cNvPr id="16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ndaq_pri_rgb_lbg_sm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00" y="6455581"/>
            <a:ext cx="1082880" cy="348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FC670-F954-5C45-9CA2-3C5A9F3F2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7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6705600" y="0"/>
            <a:ext cx="5486400" cy="6858000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3977" y="1541603"/>
            <a:ext cx="7909369" cy="1150980"/>
          </a:xfrm>
        </p:spPr>
        <p:txBody>
          <a:bodyPr/>
          <a:lstStyle>
            <a:lvl1pPr>
              <a:lnSpc>
                <a:spcPts val="5333"/>
              </a:lnSpc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833967" y="3093588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2000" b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333333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8" name="Picture 7" descr="logo-2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55" y="5277956"/>
            <a:ext cx="2337647" cy="67056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6705600" y="0"/>
            <a:ext cx="3358623" cy="6858000"/>
          </a:xfrm>
          <a:prstGeom prst="line">
            <a:avLst/>
          </a:prstGeom>
          <a:ln w="12700" cap="sq" cmpd="sng">
            <a:gradFill flip="none" rotWithShape="1">
              <a:gsLst>
                <a:gs pos="0">
                  <a:srgbClr val="00535E"/>
                </a:gs>
                <a:gs pos="100000">
                  <a:srgbClr val="47C3D3"/>
                </a:gs>
                <a:gs pos="50000">
                  <a:srgbClr val="009FC2"/>
                </a:gs>
              </a:gsLst>
              <a:lin ang="17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8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ndaq_pri_rgb_lbg_sm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00" y="6455581"/>
            <a:ext cx="1082880" cy="348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FC670-F954-5C45-9CA2-3C5A9F3F2FB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ndaq_pri_rgb_lbg_sm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00" y="6455581"/>
            <a:ext cx="1082880" cy="348800"/>
          </a:xfrm>
          <a:prstGeom prst="rect">
            <a:avLst/>
          </a:prstGeom>
        </p:spPr>
      </p:pic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751" y="6492397"/>
            <a:ext cx="461319" cy="247651"/>
          </a:xfrm>
        </p:spPr>
        <p:txBody>
          <a:bodyPr/>
          <a:lstStyle/>
          <a:p>
            <a:fld id="{262FC670-F954-5C45-9CA2-3C5A9F3F2FB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ndaq_pri_rgb_lbg_sm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00" y="6455581"/>
            <a:ext cx="1082880" cy="348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FC670-F954-5C45-9CA2-3C5A9F3F2FB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ndaq_pri_rgb_lbg_sm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00" y="6455581"/>
            <a:ext cx="1082880" cy="348800"/>
          </a:xfrm>
          <a:prstGeom prst="rect">
            <a:avLst/>
          </a:prstGeom>
        </p:spPr>
      </p:pic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751" y="6492397"/>
            <a:ext cx="461319" cy="247651"/>
          </a:xfrm>
        </p:spPr>
        <p:txBody>
          <a:bodyPr/>
          <a:lstStyle/>
          <a:p>
            <a:fld id="{262FC670-F954-5C45-9CA2-3C5A9F3F2FB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1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ndaq_pri_rgb_lbg_sm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00" y="6455581"/>
            <a:ext cx="1082880" cy="348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FC670-F954-5C45-9CA2-3C5A9F3F2FB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ow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wer_092614002-40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9960"/>
          <a:stretch/>
        </p:blipFill>
        <p:spPr>
          <a:xfrm>
            <a:off x="0" y="0"/>
            <a:ext cx="10240056" cy="6858000"/>
          </a:xfrm>
          <a:prstGeom prst="rect">
            <a:avLst/>
          </a:prstGeom>
        </p:spPr>
      </p:pic>
      <p:sp>
        <p:nvSpPr>
          <p:cNvPr id="8" name="Rectangle 23"/>
          <p:cNvSpPr/>
          <p:nvPr userDrawn="1"/>
        </p:nvSpPr>
        <p:spPr>
          <a:xfrm>
            <a:off x="6705600" y="0"/>
            <a:ext cx="5486400" cy="6858000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705600" y="0"/>
            <a:ext cx="5486400" cy="6858000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solidFill>
            <a:schemeClr val="tx1"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3967" y="1563624"/>
            <a:ext cx="6729589" cy="115098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833967" y="2862073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5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705600" y="0"/>
            <a:ext cx="3358623" cy="6858000"/>
          </a:xfrm>
          <a:prstGeom prst="line">
            <a:avLst/>
          </a:prstGeom>
          <a:ln w="12700" cap="sq" cmpd="sng">
            <a:gradFill flip="none" rotWithShape="1">
              <a:gsLst>
                <a:gs pos="0">
                  <a:srgbClr val="00535E"/>
                </a:gs>
                <a:gs pos="100000">
                  <a:srgbClr val="47C3D3"/>
                </a:gs>
                <a:gs pos="50000">
                  <a:srgbClr val="009FC2"/>
                </a:gs>
              </a:gsLst>
              <a:lin ang="17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-2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43" y="5277956"/>
            <a:ext cx="3188603" cy="685994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ndaq_pri_rgb_lbg_sm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00" y="6455581"/>
            <a:ext cx="1082880" cy="348800"/>
          </a:xfrm>
          <a:prstGeom prst="rect">
            <a:avLst/>
          </a:prstGeom>
        </p:spPr>
      </p:pic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751" y="6492397"/>
            <a:ext cx="461319" cy="247651"/>
          </a:xfrm>
        </p:spPr>
        <p:txBody>
          <a:bodyPr/>
          <a:lstStyle/>
          <a:p>
            <a:fld id="{262FC670-F954-5C45-9CA2-3C5A9F3F2FB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2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ndaq_pri_rgb_lbg_sm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00" y="6455581"/>
            <a:ext cx="1082880" cy="348800"/>
          </a:xfrm>
          <a:prstGeom prst="rect">
            <a:avLst/>
          </a:prstGeom>
        </p:spPr>
      </p:pic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751" y="6492397"/>
            <a:ext cx="461319" cy="247651"/>
          </a:xfrm>
        </p:spPr>
        <p:txBody>
          <a:bodyPr/>
          <a:lstStyle/>
          <a:p>
            <a:fld id="{262FC670-F954-5C45-9CA2-3C5A9F3F2FB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for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_background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 t="227" r="387" b="872"/>
          <a:stretch/>
        </p:blipFill>
        <p:spPr>
          <a:xfrm>
            <a:off x="-32878" y="0"/>
            <a:ext cx="1222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3967" y="1563624"/>
            <a:ext cx="6729589" cy="115098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833967" y="2862073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500" b="0">
                <a:solidFill>
                  <a:srgbClr val="7F7F7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23"/>
          <p:cNvSpPr/>
          <p:nvPr userDrawn="1"/>
        </p:nvSpPr>
        <p:spPr>
          <a:xfrm>
            <a:off x="6698112" y="0"/>
            <a:ext cx="5486400" cy="6858000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684566" y="0"/>
            <a:ext cx="3358623" cy="6858000"/>
          </a:xfrm>
          <a:prstGeom prst="line">
            <a:avLst/>
          </a:prstGeom>
          <a:ln w="12700" cap="sq" cmpd="sng">
            <a:gradFill flip="none" rotWithShape="1">
              <a:gsLst>
                <a:gs pos="0">
                  <a:srgbClr val="00535E"/>
                </a:gs>
                <a:gs pos="100000">
                  <a:srgbClr val="47C3D3"/>
                </a:gs>
                <a:gs pos="50000">
                  <a:srgbClr val="009FC2"/>
                </a:gs>
              </a:gsLst>
              <a:lin ang="17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-2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43" y="5277956"/>
            <a:ext cx="3188603" cy="685994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white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227" r="388" b="871"/>
          <a:stretch>
            <a:fillRect/>
          </a:stretch>
        </p:blipFill>
        <p:spPr bwMode="auto">
          <a:xfrm>
            <a:off x="-33867" y="0"/>
            <a:ext cx="122258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/>
          <p:nvPr userDrawn="1"/>
        </p:nvSpPr>
        <p:spPr>
          <a:xfrm>
            <a:off x="6604001" y="0"/>
            <a:ext cx="5599289" cy="6866467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solidFill>
            <a:srgbClr val="0094B3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7" y="1563624"/>
            <a:ext cx="6729589" cy="115098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10"/>
          </p:nvPr>
        </p:nvSpPr>
        <p:spPr>
          <a:xfrm>
            <a:off x="833967" y="28622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b="0" smtClean="0">
                <a:solidFill>
                  <a:srgbClr val="7F7F7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3"/>
          <p:cNvSpPr/>
          <p:nvPr userDrawn="1"/>
        </p:nvSpPr>
        <p:spPr>
          <a:xfrm>
            <a:off x="6604001" y="0"/>
            <a:ext cx="5599289" cy="6866467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gradFill flip="none" rotWithShape="1">
            <a:gsLst>
              <a:gs pos="17000">
                <a:srgbClr val="0094B3">
                  <a:alpha val="0"/>
                </a:srgbClr>
              </a:gs>
              <a:gs pos="100000">
                <a:srgbClr val="0094B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9" descr="logo-2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8" y="5278438"/>
            <a:ext cx="3187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7682090" y="5384802"/>
            <a:ext cx="4154311" cy="998537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chemeClr val="bg1"/>
                </a:solidFill>
              </a:rPr>
              <a:t>CONFIDENTIAL – ALL RIGHTS RESERVED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Tower for Print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wer_092614002-40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9960"/>
          <a:stretch/>
        </p:blipFill>
        <p:spPr>
          <a:xfrm>
            <a:off x="0" y="0"/>
            <a:ext cx="10240056" cy="6858000"/>
          </a:xfrm>
          <a:prstGeom prst="rect">
            <a:avLst/>
          </a:prstGeom>
        </p:spPr>
      </p:pic>
      <p:sp>
        <p:nvSpPr>
          <p:cNvPr id="10" name="Rectangle 23"/>
          <p:cNvSpPr/>
          <p:nvPr userDrawn="1"/>
        </p:nvSpPr>
        <p:spPr>
          <a:xfrm>
            <a:off x="6705600" y="0"/>
            <a:ext cx="5486400" cy="6858000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blipFill dpi="0" rotWithShape="1">
            <a:blip r:embed="rId3">
              <a:alphaModFix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705600" y="0"/>
            <a:ext cx="5486400" cy="6858000"/>
          </a:xfrm>
          <a:custGeom>
            <a:avLst/>
            <a:gdLst>
              <a:gd name="connsiteX0" fmla="*/ 0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0 w 4123944"/>
              <a:gd name="connsiteY4" fmla="*/ 0 h 6858000"/>
              <a:gd name="connsiteX0" fmla="*/ 2518833 w 4123944"/>
              <a:gd name="connsiteY0" fmla="*/ 7056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18833 w 4123944"/>
              <a:gd name="connsiteY4" fmla="*/ 7056 h 6858000"/>
              <a:gd name="connsiteX0" fmla="*/ 2525888 w 4123944"/>
              <a:gd name="connsiteY0" fmla="*/ 0 h 6858000"/>
              <a:gd name="connsiteX1" fmla="*/ 4123944 w 4123944"/>
              <a:gd name="connsiteY1" fmla="*/ 0 h 6858000"/>
              <a:gd name="connsiteX2" fmla="*/ 4123944 w 4123944"/>
              <a:gd name="connsiteY2" fmla="*/ 6858000 h 6858000"/>
              <a:gd name="connsiteX3" fmla="*/ 0 w 4123944"/>
              <a:gd name="connsiteY3" fmla="*/ 6858000 h 6858000"/>
              <a:gd name="connsiteX4" fmla="*/ 2525888 w 41239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3944" h="6858000">
                <a:moveTo>
                  <a:pt x="2525888" y="0"/>
                </a:moveTo>
                <a:lnTo>
                  <a:pt x="4123944" y="0"/>
                </a:lnTo>
                <a:lnTo>
                  <a:pt x="4123944" y="6858000"/>
                </a:lnTo>
                <a:lnTo>
                  <a:pt x="0" y="6858000"/>
                </a:lnTo>
                <a:lnTo>
                  <a:pt x="2525888" y="0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3967" y="1563624"/>
            <a:ext cx="6729589" cy="115098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833967" y="2862073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500" b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6705600" y="0"/>
            <a:ext cx="3358623" cy="6858000"/>
          </a:xfrm>
          <a:prstGeom prst="line">
            <a:avLst/>
          </a:prstGeom>
          <a:ln w="12700" cap="sq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2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43" y="5277956"/>
            <a:ext cx="3188603" cy="685994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t="6983" r="916" b="1149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049416" y="1"/>
            <a:ext cx="5142585" cy="4854575"/>
          </a:xfrm>
          <a:custGeom>
            <a:avLst/>
            <a:gdLst>
              <a:gd name="connsiteX0" fmla="*/ 0 w 3856939"/>
              <a:gd name="connsiteY0" fmla="*/ 0 h 4854575"/>
              <a:gd name="connsiteX1" fmla="*/ 3856939 w 3856939"/>
              <a:gd name="connsiteY1" fmla="*/ 0 h 4854575"/>
              <a:gd name="connsiteX2" fmla="*/ 3856939 w 3856939"/>
              <a:gd name="connsiteY2" fmla="*/ 4854575 h 4854575"/>
              <a:gd name="connsiteX3" fmla="*/ 0 w 3856939"/>
              <a:gd name="connsiteY3" fmla="*/ 4854575 h 4854575"/>
              <a:gd name="connsiteX4" fmla="*/ 0 w 3856939"/>
              <a:gd name="connsiteY4" fmla="*/ 0 h 4854575"/>
              <a:gd name="connsiteX0" fmla="*/ 1786193 w 3856939"/>
              <a:gd name="connsiteY0" fmla="*/ 0 h 4854575"/>
              <a:gd name="connsiteX1" fmla="*/ 3856939 w 3856939"/>
              <a:gd name="connsiteY1" fmla="*/ 0 h 4854575"/>
              <a:gd name="connsiteX2" fmla="*/ 3856939 w 3856939"/>
              <a:gd name="connsiteY2" fmla="*/ 4854575 h 4854575"/>
              <a:gd name="connsiteX3" fmla="*/ 0 w 3856939"/>
              <a:gd name="connsiteY3" fmla="*/ 4854575 h 4854575"/>
              <a:gd name="connsiteX4" fmla="*/ 1786193 w 3856939"/>
              <a:gd name="connsiteY4" fmla="*/ 0 h 485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939" h="4854575">
                <a:moveTo>
                  <a:pt x="1786193" y="0"/>
                </a:moveTo>
                <a:lnTo>
                  <a:pt x="3856939" y="0"/>
                </a:lnTo>
                <a:lnTo>
                  <a:pt x="3856939" y="4854575"/>
                </a:lnTo>
                <a:lnTo>
                  <a:pt x="0" y="4854575"/>
                </a:lnTo>
                <a:lnTo>
                  <a:pt x="1786193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4854576"/>
            <a:ext cx="7049415" cy="2011620"/>
          </a:xfrm>
          <a:custGeom>
            <a:avLst/>
            <a:gdLst>
              <a:gd name="connsiteX0" fmla="*/ 0 w 5287061"/>
              <a:gd name="connsiteY0" fmla="*/ 0 h 2003427"/>
              <a:gd name="connsiteX1" fmla="*/ 5287061 w 5287061"/>
              <a:gd name="connsiteY1" fmla="*/ 0 h 2003427"/>
              <a:gd name="connsiteX2" fmla="*/ 5287061 w 5287061"/>
              <a:gd name="connsiteY2" fmla="*/ 2003427 h 2003427"/>
              <a:gd name="connsiteX3" fmla="*/ 0 w 5287061"/>
              <a:gd name="connsiteY3" fmla="*/ 2003427 h 2003427"/>
              <a:gd name="connsiteX4" fmla="*/ 0 w 5287061"/>
              <a:gd name="connsiteY4" fmla="*/ 0 h 2003427"/>
              <a:gd name="connsiteX0" fmla="*/ 0 w 5287061"/>
              <a:gd name="connsiteY0" fmla="*/ 0 h 2011620"/>
              <a:gd name="connsiteX1" fmla="*/ 5287061 w 5287061"/>
              <a:gd name="connsiteY1" fmla="*/ 0 h 2011620"/>
              <a:gd name="connsiteX2" fmla="*/ 4557835 w 5287061"/>
              <a:gd name="connsiteY2" fmla="*/ 2011620 h 2011620"/>
              <a:gd name="connsiteX3" fmla="*/ 0 w 5287061"/>
              <a:gd name="connsiteY3" fmla="*/ 2003427 h 2011620"/>
              <a:gd name="connsiteX4" fmla="*/ 0 w 5287061"/>
              <a:gd name="connsiteY4" fmla="*/ 0 h 201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061" h="2011620">
                <a:moveTo>
                  <a:pt x="0" y="0"/>
                </a:moveTo>
                <a:lnTo>
                  <a:pt x="5287061" y="0"/>
                </a:lnTo>
                <a:lnTo>
                  <a:pt x="4557835" y="2011620"/>
                </a:lnTo>
                <a:lnTo>
                  <a:pt x="0" y="20034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3967" y="1122190"/>
            <a:ext cx="6729589" cy="115098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833967" y="2420765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500" b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logo-2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43" y="5277956"/>
            <a:ext cx="3188603" cy="685994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Shapes for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hite_background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7052" r="1355" b="12067"/>
          <a:stretch/>
        </p:blipFill>
        <p:spPr>
          <a:xfrm>
            <a:off x="0" y="-1"/>
            <a:ext cx="12192000" cy="6866197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049416" y="1"/>
            <a:ext cx="5142585" cy="4854575"/>
          </a:xfrm>
          <a:custGeom>
            <a:avLst/>
            <a:gdLst>
              <a:gd name="connsiteX0" fmla="*/ 0 w 3856939"/>
              <a:gd name="connsiteY0" fmla="*/ 0 h 4854575"/>
              <a:gd name="connsiteX1" fmla="*/ 3856939 w 3856939"/>
              <a:gd name="connsiteY1" fmla="*/ 0 h 4854575"/>
              <a:gd name="connsiteX2" fmla="*/ 3856939 w 3856939"/>
              <a:gd name="connsiteY2" fmla="*/ 4854575 h 4854575"/>
              <a:gd name="connsiteX3" fmla="*/ 0 w 3856939"/>
              <a:gd name="connsiteY3" fmla="*/ 4854575 h 4854575"/>
              <a:gd name="connsiteX4" fmla="*/ 0 w 3856939"/>
              <a:gd name="connsiteY4" fmla="*/ 0 h 4854575"/>
              <a:gd name="connsiteX0" fmla="*/ 1786193 w 3856939"/>
              <a:gd name="connsiteY0" fmla="*/ 0 h 4854575"/>
              <a:gd name="connsiteX1" fmla="*/ 3856939 w 3856939"/>
              <a:gd name="connsiteY1" fmla="*/ 0 h 4854575"/>
              <a:gd name="connsiteX2" fmla="*/ 3856939 w 3856939"/>
              <a:gd name="connsiteY2" fmla="*/ 4854575 h 4854575"/>
              <a:gd name="connsiteX3" fmla="*/ 0 w 3856939"/>
              <a:gd name="connsiteY3" fmla="*/ 4854575 h 4854575"/>
              <a:gd name="connsiteX4" fmla="*/ 1786193 w 3856939"/>
              <a:gd name="connsiteY4" fmla="*/ 0 h 485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939" h="4854575">
                <a:moveTo>
                  <a:pt x="1786193" y="0"/>
                </a:moveTo>
                <a:lnTo>
                  <a:pt x="3856939" y="0"/>
                </a:lnTo>
                <a:lnTo>
                  <a:pt x="3856939" y="4854575"/>
                </a:lnTo>
                <a:lnTo>
                  <a:pt x="0" y="4854575"/>
                </a:lnTo>
                <a:lnTo>
                  <a:pt x="1786193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4854576"/>
            <a:ext cx="7049415" cy="2011620"/>
          </a:xfrm>
          <a:custGeom>
            <a:avLst/>
            <a:gdLst>
              <a:gd name="connsiteX0" fmla="*/ 0 w 5287061"/>
              <a:gd name="connsiteY0" fmla="*/ 0 h 2003427"/>
              <a:gd name="connsiteX1" fmla="*/ 5287061 w 5287061"/>
              <a:gd name="connsiteY1" fmla="*/ 0 h 2003427"/>
              <a:gd name="connsiteX2" fmla="*/ 5287061 w 5287061"/>
              <a:gd name="connsiteY2" fmla="*/ 2003427 h 2003427"/>
              <a:gd name="connsiteX3" fmla="*/ 0 w 5287061"/>
              <a:gd name="connsiteY3" fmla="*/ 2003427 h 2003427"/>
              <a:gd name="connsiteX4" fmla="*/ 0 w 5287061"/>
              <a:gd name="connsiteY4" fmla="*/ 0 h 2003427"/>
              <a:gd name="connsiteX0" fmla="*/ 0 w 5287061"/>
              <a:gd name="connsiteY0" fmla="*/ 0 h 2011620"/>
              <a:gd name="connsiteX1" fmla="*/ 5287061 w 5287061"/>
              <a:gd name="connsiteY1" fmla="*/ 0 h 2011620"/>
              <a:gd name="connsiteX2" fmla="*/ 4557835 w 5287061"/>
              <a:gd name="connsiteY2" fmla="*/ 2011620 h 2011620"/>
              <a:gd name="connsiteX3" fmla="*/ 0 w 5287061"/>
              <a:gd name="connsiteY3" fmla="*/ 2003427 h 2011620"/>
              <a:gd name="connsiteX4" fmla="*/ 0 w 5287061"/>
              <a:gd name="connsiteY4" fmla="*/ 0 h 201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061" h="2011620">
                <a:moveTo>
                  <a:pt x="0" y="0"/>
                </a:moveTo>
                <a:lnTo>
                  <a:pt x="5287061" y="0"/>
                </a:lnTo>
                <a:lnTo>
                  <a:pt x="4557835" y="2011620"/>
                </a:lnTo>
                <a:lnTo>
                  <a:pt x="0" y="20034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3967" y="1122190"/>
            <a:ext cx="6729589" cy="115098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833967" y="2420765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500" b="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logo-2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43" y="5277956"/>
            <a:ext cx="3188603" cy="685994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FC670-F954-5C45-9CA2-3C5A9F3F2F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ight Triangle 9"/>
          <p:cNvSpPr/>
          <p:nvPr userDrawn="1"/>
        </p:nvSpPr>
        <p:spPr>
          <a:xfrm rot="10800000" flipH="1">
            <a:off x="0" y="0"/>
            <a:ext cx="1320800" cy="2705100"/>
          </a:xfrm>
          <a:prstGeom prst="rtTriangle">
            <a:avLst/>
          </a:prstGeom>
          <a:gradFill>
            <a:gsLst>
              <a:gs pos="0">
                <a:srgbClr val="00535E"/>
              </a:gs>
              <a:gs pos="100000">
                <a:srgbClr val="47C3D3"/>
              </a:gs>
              <a:gs pos="50000">
                <a:srgbClr val="009FC2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23384" y="1737754"/>
            <a:ext cx="8888112" cy="2482555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40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 descr="ndaq_pri_rgb_lbg_s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t="32743" r="15849" b="39209"/>
          <a:stretch/>
        </p:blipFill>
        <p:spPr>
          <a:xfrm>
            <a:off x="10271344" y="6455582"/>
            <a:ext cx="1477969" cy="357034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 userDrawn="1"/>
        </p:nvSpPr>
        <p:spPr>
          <a:xfrm>
            <a:off x="7035800" y="6492398"/>
            <a:ext cx="2675696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rgbClr val="A6A6A6"/>
                </a:solidFill>
              </a:rPr>
              <a:t>CONFIDENTIAL – ALL RIGHTS RESERVED</a:t>
            </a:r>
            <a:endParaRPr lang="en-US" sz="9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00800"/>
            <a:ext cx="914400" cy="457200"/>
          </a:xfrm>
          <a:custGeom>
            <a:avLst/>
            <a:gdLst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685800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499035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  <a:gd name="connsiteX0" fmla="*/ 0 w 685800"/>
              <a:gd name="connsiteY0" fmla="*/ 0 h 457200"/>
              <a:gd name="connsiteX1" fmla="*/ 685800 w 685800"/>
              <a:gd name="connsiteY1" fmla="*/ 0 h 457200"/>
              <a:gd name="connsiteX2" fmla="*/ 519036 w 685800"/>
              <a:gd name="connsiteY2" fmla="*/ 457200 h 457200"/>
              <a:gd name="connsiteX3" fmla="*/ 0 w 685800"/>
              <a:gd name="connsiteY3" fmla="*/ 457200 h 457200"/>
              <a:gd name="connsiteX4" fmla="*/ 0 w 6858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0"/>
                </a:moveTo>
                <a:lnTo>
                  <a:pt x="685800" y="0"/>
                </a:lnTo>
                <a:lnTo>
                  <a:pt x="51903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434" y="418523"/>
            <a:ext cx="10743965" cy="86868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823383" y="1450975"/>
            <a:ext cx="10759015" cy="42735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434" y="418523"/>
            <a:ext cx="10743965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966" y="1456036"/>
            <a:ext cx="10748433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851" y="6492914"/>
            <a:ext cx="8142645" cy="2471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4739" y="6492398"/>
            <a:ext cx="461319" cy="2476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bg1"/>
                </a:solidFill>
                <a:latin typeface="+mn-lt"/>
              </a:defRPr>
            </a:lvl1pPr>
          </a:lstStyle>
          <a:p>
            <a:fld id="{262FC670-F954-5C45-9CA2-3C5A9F3F2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869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79" r:id="rId4"/>
    <p:sldLayoutId id="2147483662" r:id="rId5"/>
    <p:sldLayoutId id="2147483663" r:id="rId6"/>
    <p:sldLayoutId id="2147483664" r:id="rId7"/>
    <p:sldLayoutId id="2147483673" r:id="rId8"/>
    <p:sldLayoutId id="2147483650" r:id="rId9"/>
    <p:sldLayoutId id="2147483652" r:id="rId10"/>
    <p:sldLayoutId id="2147483653" r:id="rId11"/>
    <p:sldLayoutId id="2147483668" r:id="rId12"/>
    <p:sldLayoutId id="2147483755" r:id="rId13"/>
    <p:sldLayoutId id="2147483682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000" b="1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500"/>
        </a:lnSpc>
        <a:spcBef>
          <a:spcPts val="0"/>
        </a:spcBef>
        <a:buFont typeface="Arial"/>
        <a:buNone/>
        <a:defRPr sz="22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-182880" algn="l" defTabSz="457200" rtl="0" eaLnBrk="1" latinLnBrk="0" hangingPunct="1">
        <a:lnSpc>
          <a:spcPts val="2500"/>
        </a:lnSpc>
        <a:spcBef>
          <a:spcPts val="0"/>
        </a:spcBef>
        <a:buClr>
          <a:schemeClr val="bg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457200" rtl="0" eaLnBrk="1" latinLnBrk="0" hangingPunct="1">
        <a:lnSpc>
          <a:spcPts val="2500"/>
        </a:lnSpc>
        <a:spcBef>
          <a:spcPts val="0"/>
        </a:spcBef>
        <a:buFont typeface="Lucida Grande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182880" algn="l" defTabSz="457200" rtl="0" eaLnBrk="1" latinLnBrk="0" hangingPunct="1">
        <a:lnSpc>
          <a:spcPts val="2500"/>
        </a:lnSpc>
        <a:spcBef>
          <a:spcPts val="0"/>
        </a:spcBef>
        <a:buFont typeface="Lucida Grande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360" indent="-182880" algn="l" defTabSz="457200" rtl="0" eaLnBrk="1" latinLnBrk="0" hangingPunct="1">
        <a:lnSpc>
          <a:spcPts val="2500"/>
        </a:lnSpc>
        <a:spcBef>
          <a:spcPts val="0"/>
        </a:spcBef>
        <a:buFont typeface="Arial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12" Type="http://schemas.openxmlformats.org/officeDocument/2006/relationships/image" Target="../media/image8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png"/><Relationship Id="rId11" Type="http://schemas.openxmlformats.org/officeDocument/2006/relationships/image" Target="../media/image83.jp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s://www.google.com/url?sa=i&amp;rct=j&amp;q=&amp;esrc=s&amp;source=images&amp;cd=&amp;cad=rja&amp;uact=8&amp;ved=0ahUKEwjL6qS9xvvOAhXGMyYKHWo7CGAQjRwIBw&amp;url=https://www.youtube.com/watch?v%3DQU3NB4zIi7U&amp;bvm=bv.131783435,d.dmo&amp;psig=AFQjCNE9FzY5C1FuZgjn5YF_KHEKhYP7nw&amp;ust=1473279077246084" TargetMode="External"/><Relationship Id="rId7" Type="http://schemas.openxmlformats.org/officeDocument/2006/relationships/hyperlink" Target="https://www.google.com/url?sa=i&amp;rct=j&amp;q=&amp;esrc=s&amp;source=images&amp;cd=&amp;ved=0ahUKEwif44fUxPvOAhWBaSYKHSYwBZwQjRwIBw&amp;url=https://www.pinterest.com/pin/309974386831132342/&amp;bvm=bv.131783435,d.dmo&amp;psig=AFQjCNElQs6a_ERc8ivXheJTkXiQfzz0zg&amp;ust=147327784108515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6965" r="11330"/>
          <a:stretch/>
        </p:blipFill>
        <p:spPr>
          <a:xfrm>
            <a:off x="4885898" y="0"/>
            <a:ext cx="73061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" y="2018644"/>
            <a:ext cx="4885896" cy="2785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470" y="2739011"/>
            <a:ext cx="4206240" cy="115098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STAR Q" panose="02000806030000020004" pitchFamily="50" charset="0"/>
              </a:rPr>
              <a:t>Disruption:</a:t>
            </a:r>
            <a:br>
              <a:rPr lang="en-US" sz="2800" dirty="0" smtClean="0">
                <a:solidFill>
                  <a:schemeClr val="tx1"/>
                </a:solidFill>
                <a:latin typeface="TSTAR Q" panose="02000806030000020004" pitchFamily="50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STAR Q" panose="02000806030000020004" pitchFamily="50" charset="0"/>
              </a:rPr>
              <a:t>past, present and future</a:t>
            </a:r>
            <a:r>
              <a:rPr lang="en-US" sz="2500" dirty="0">
                <a:solidFill>
                  <a:schemeClr val="tx1"/>
                </a:solidFill>
                <a:latin typeface="TSTAR Q" panose="02000806030000020004" pitchFamily="50" charset="0"/>
              </a:rPr>
              <a:t/>
            </a:r>
            <a:br>
              <a:rPr lang="en-US" sz="2500" dirty="0">
                <a:solidFill>
                  <a:schemeClr val="tx1"/>
                </a:solidFill>
                <a:latin typeface="TSTAR Q" panose="02000806030000020004" pitchFamily="50" charset="0"/>
              </a:rPr>
            </a:br>
            <a:endParaRPr lang="en-US" sz="1600" dirty="0">
              <a:solidFill>
                <a:schemeClr val="tx1"/>
              </a:solidFill>
              <a:latin typeface="TSTAR Q" panose="02000806030000020004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125" y="3193302"/>
            <a:ext cx="51838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1400" dirty="0" smtClean="0">
              <a:latin typeface="TSTAR Q" panose="02000806030000020004" pitchFamily="50" charset="0"/>
            </a:endParaRPr>
          </a:p>
          <a:p>
            <a:endParaRPr lang="en-US" sz="1400" dirty="0">
              <a:latin typeface="TSTAR Q" panose="02000806030000020004" pitchFamily="50" charset="0"/>
            </a:endParaRPr>
          </a:p>
          <a:p>
            <a:endParaRPr lang="en-US" sz="1400" dirty="0" smtClean="0">
              <a:latin typeface="TSTAR Q" panose="02000806030000020004" pitchFamily="50" charset="0"/>
            </a:endParaRPr>
          </a:p>
          <a:p>
            <a:endParaRPr lang="en-US" sz="1400" dirty="0">
              <a:latin typeface="TSTAR Q" panose="02000806030000020004" pitchFamily="50" charset="0"/>
            </a:endParaRPr>
          </a:p>
          <a:p>
            <a:endParaRPr lang="en-US" sz="1400" dirty="0" smtClean="0">
              <a:latin typeface="TSTAR Q" panose="02000806030000020004" pitchFamily="50" charset="0"/>
            </a:endParaRPr>
          </a:p>
          <a:p>
            <a:endParaRPr lang="en-US" sz="1400" dirty="0">
              <a:latin typeface="TSTAR Q" panose="02000806030000020004" pitchFamily="50" charset="0"/>
            </a:endParaRPr>
          </a:p>
          <a:p>
            <a:endParaRPr lang="en-US" sz="1400" dirty="0" smtClean="0">
              <a:latin typeface="TSTAR Q" panose="02000806030000020004" pitchFamily="50" charset="0"/>
            </a:endParaRPr>
          </a:p>
          <a:p>
            <a:endParaRPr lang="en-US" sz="1400" dirty="0">
              <a:latin typeface="TSTAR Q" panose="02000806030000020004" pitchFamily="50" charset="0"/>
            </a:endParaRPr>
          </a:p>
          <a:p>
            <a:endParaRPr lang="en-US" sz="1400" dirty="0" smtClean="0">
              <a:latin typeface="TSTAR Q" panose="02000806030000020004" pitchFamily="50" charset="0"/>
            </a:endParaRPr>
          </a:p>
          <a:p>
            <a:r>
              <a:rPr lang="en-US" sz="1400" dirty="0" smtClean="0">
                <a:latin typeface="TSTAR Q" panose="02000806030000020004" pitchFamily="50" charset="0"/>
              </a:rPr>
              <a:t>DuWayne </a:t>
            </a:r>
            <a:r>
              <a:rPr lang="en-US" sz="1400" dirty="0">
                <a:latin typeface="TSTAR Q" panose="02000806030000020004" pitchFamily="50" charset="0"/>
              </a:rPr>
              <a:t>Peterson, </a:t>
            </a:r>
            <a:r>
              <a:rPr lang="en-US" sz="1400" dirty="0" smtClean="0">
                <a:latin typeface="TSTAR Q" panose="02000806030000020004" pitchFamily="50" charset="0"/>
              </a:rPr>
              <a:t>former </a:t>
            </a:r>
            <a:r>
              <a:rPr lang="en-US" sz="1400" dirty="0">
                <a:latin typeface="TSTAR Q" panose="02000806030000020004" pitchFamily="50" charset="0"/>
              </a:rPr>
              <a:t>EVP &amp; CIO, Merrill-Lynch</a:t>
            </a:r>
            <a:br>
              <a:rPr lang="en-US" sz="1400" dirty="0">
                <a:latin typeface="TSTAR Q" panose="02000806030000020004" pitchFamily="50" charset="0"/>
              </a:rPr>
            </a:br>
            <a:r>
              <a:rPr lang="en-US" sz="1400" dirty="0">
                <a:latin typeface="TSTAR Q" panose="02000806030000020004" pitchFamily="50" charset="0"/>
              </a:rPr>
              <a:t>Brad Peterson, </a:t>
            </a:r>
            <a:r>
              <a:rPr lang="en-US" sz="1400" dirty="0" smtClean="0">
                <a:latin typeface="TSTAR Q" panose="02000806030000020004" pitchFamily="50" charset="0"/>
              </a:rPr>
              <a:t>EVP &amp; CTO/CIO</a:t>
            </a:r>
            <a:r>
              <a:rPr lang="en-US" sz="1400" dirty="0">
                <a:latin typeface="TSTAR Q" panose="02000806030000020004" pitchFamily="50" charset="0"/>
              </a:rPr>
              <a:t>, NASDAQ</a:t>
            </a:r>
            <a:br>
              <a:rPr lang="en-US" sz="1400" dirty="0">
                <a:latin typeface="TSTAR Q" panose="02000806030000020004" pitchFamily="50" charset="0"/>
              </a:rPr>
            </a:br>
            <a:r>
              <a:rPr lang="en-US" sz="1400" dirty="0">
                <a:latin typeface="TSTAR Q" panose="02000806030000020004" pitchFamily="50" charset="0"/>
              </a:rPr>
              <a:t>September 29, 2016</a:t>
            </a:r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43468" y="2483893"/>
            <a:ext cx="4206240" cy="0"/>
          </a:xfrm>
          <a:prstGeom prst="line">
            <a:avLst/>
          </a:prstGeom>
          <a:ln>
            <a:solidFill>
              <a:srgbClr val="237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3469" y="4082956"/>
            <a:ext cx="4206240" cy="0"/>
          </a:xfrm>
          <a:prstGeom prst="line">
            <a:avLst/>
          </a:prstGeom>
          <a:ln>
            <a:solidFill>
              <a:srgbClr val="237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59" y="359636"/>
            <a:ext cx="8752682" cy="5958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83023" y="3321314"/>
            <a:ext cx="123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California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8509" t="19258" r="10362"/>
          <a:stretch/>
        </p:blipFill>
        <p:spPr>
          <a:xfrm>
            <a:off x="4007816" y="3383990"/>
            <a:ext cx="381740" cy="347804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999" y="372350"/>
            <a:ext cx="8568268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cap="all" dirty="0" smtClean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Innovation is centered in…</a:t>
            </a:r>
            <a:endParaRPr lang="en-US" sz="3333" b="1" cap="all" dirty="0">
              <a:solidFill>
                <a:srgbClr val="FFFFFF"/>
              </a:solidFill>
              <a:latin typeface="TSTAR Q" panose="02000806030000020004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76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8433" y="4743733"/>
            <a:ext cx="311768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John Reed</a:t>
            </a:r>
          </a:p>
          <a:p>
            <a:pPr algn="ctr"/>
            <a:r>
              <a:rPr lang="en-US" sz="1500" dirty="0" smtClean="0">
                <a:solidFill>
                  <a:schemeClr val="bg1"/>
                </a:solidFill>
                <a:latin typeface="TSTAR Q" panose="02000806030000020004" pitchFamily="50" charset="0"/>
              </a:rPr>
              <a:t>Former CEO of Citigroup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TSTAR Q" panose="02000806030000020004" pitchFamily="50" charset="0"/>
              </a:rPr>
              <a:t>Chairman, Massachusetts Institute of Technology </a:t>
            </a:r>
            <a:r>
              <a:rPr lang="en-US" sz="1500" dirty="0" smtClean="0">
                <a:solidFill>
                  <a:schemeClr val="bg1"/>
                </a:solidFill>
                <a:latin typeface="TSTAR Q" panose="02000806030000020004" pitchFamily="50" charset="0"/>
              </a:rPr>
              <a:t>Board </a:t>
            </a:r>
            <a:r>
              <a:rPr lang="en-US" sz="1500" dirty="0">
                <a:solidFill>
                  <a:schemeClr val="bg1"/>
                </a:solidFill>
                <a:latin typeface="TSTAR Q" panose="02000806030000020004" pitchFamily="50" charset="0"/>
              </a:rPr>
              <a:t>of T</a:t>
            </a:r>
            <a:r>
              <a:rPr lang="en-US" sz="1500" dirty="0" smtClean="0">
                <a:solidFill>
                  <a:schemeClr val="bg1"/>
                </a:solidFill>
                <a:latin typeface="TSTAR Q" panose="02000806030000020004" pitchFamily="50" charset="0"/>
              </a:rPr>
              <a:t>rustees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757606" y="3244334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987136" y="1594804"/>
            <a:ext cx="50800" cy="4389120"/>
          </a:xfrm>
          <a:prstGeom prst="line">
            <a:avLst/>
          </a:prstGeom>
          <a:ln>
            <a:solidFill>
              <a:srgbClr val="2C90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 smtClean="0">
                <a:solidFill>
                  <a:srgbClr val="FFFFFF"/>
                </a:solidFill>
                <a:latin typeface="TSTAR Q" panose="02000806030000020004" pitchFamily="50" charset="0"/>
              </a:rPr>
              <a:t>RISE of the ATM and a Technology pioneer and leader rises fast in the financial services industry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t="485" r="1215" b="1483"/>
          <a:stretch/>
        </p:blipFill>
        <p:spPr>
          <a:xfrm>
            <a:off x="4711099" y="2064506"/>
            <a:ext cx="6279078" cy="32870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2" y="1621186"/>
            <a:ext cx="3441486" cy="30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 smtClean="0">
                <a:solidFill>
                  <a:srgbClr val="FFFFFF"/>
                </a:solidFill>
                <a:latin typeface="TSTAR Q" panose="02000806030000020004" pitchFamily="50" charset="0"/>
              </a:rPr>
              <a:t>Atm growth and usage in the US plateaus 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814643" y="5346394"/>
            <a:ext cx="8299759" cy="0"/>
          </a:xfrm>
          <a:prstGeom prst="straightConnector1">
            <a:avLst/>
          </a:prstGeom>
          <a:ln>
            <a:solidFill>
              <a:schemeClr val="bg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61999" y="3374202"/>
            <a:ext cx="17497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cap="all" dirty="0">
                <a:solidFill>
                  <a:schemeClr val="accent1"/>
                </a:solidFill>
                <a:latin typeface="TSTAR Q" panose="02000806030000020004" pitchFamily="50" charset="0"/>
                <a:ea typeface="+mj-ea"/>
                <a:cs typeface="+mj-cs"/>
              </a:rPr>
              <a:t>Transactions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20822" y="5104486"/>
            <a:ext cx="10254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cap="all" dirty="0">
                <a:solidFill>
                  <a:schemeClr val="accent1"/>
                </a:solidFill>
                <a:latin typeface="TSTAR Q" panose="02000806030000020004" pitchFamily="50" charset="0"/>
                <a:ea typeface="+mj-ea"/>
                <a:cs typeface="+mj-cs"/>
              </a:rPr>
              <a:t>- </a:t>
            </a:r>
            <a:r>
              <a:rPr lang="en-US" sz="1400" b="1" cap="all" dirty="0" smtClean="0">
                <a:solidFill>
                  <a:schemeClr val="accent1"/>
                </a:solidFill>
                <a:latin typeface="TSTAR Q" panose="02000806030000020004" pitchFamily="50" charset="0"/>
                <a:ea typeface="+mj-ea"/>
                <a:cs typeface="+mj-cs"/>
              </a:rPr>
              <a:t>0</a:t>
            </a:r>
            <a:endParaRPr lang="en-US" sz="1400" b="1" cap="all" dirty="0">
              <a:solidFill>
                <a:schemeClr val="accent1"/>
              </a:solidFill>
              <a:latin typeface="TSTAR Q" panose="02000806030000020004" pitchFamily="50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20822" y="1908725"/>
            <a:ext cx="159555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TSTAR Q" panose="02000806030000020004" pitchFamily="50" charset="0"/>
              </a:rPr>
              <a:t>- </a:t>
            </a:r>
            <a:r>
              <a:rPr lang="en-US" sz="1400" b="1" cap="all" dirty="0">
                <a:solidFill>
                  <a:schemeClr val="accent1"/>
                </a:solidFill>
                <a:latin typeface="TSTAR Q" panose="02000806030000020004" pitchFamily="50" charset="0"/>
                <a:ea typeface="+mj-ea"/>
                <a:cs typeface="+mj-cs"/>
              </a:rPr>
              <a:t>15 Billion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1882" y="1422147"/>
            <a:ext cx="11507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STAR Q" panose="02000806030000020004" pitchFamily="50" charset="0"/>
              </a:rPr>
              <a:t>425,000  - </a:t>
            </a:r>
            <a:endParaRPr lang="en-US" sz="1400" b="1" dirty="0">
              <a:solidFill>
                <a:schemeClr val="bg2">
                  <a:lumMod val="40000"/>
                  <a:lumOff val="60000"/>
                </a:schemeClr>
              </a:solidFill>
              <a:latin typeface="TSTAR Q" panose="02000806030000020004" pitchFamily="50" charset="0"/>
            </a:endParaRPr>
          </a:p>
          <a:p>
            <a:endParaRPr lang="en-US" sz="1200" dirty="0">
              <a:ln>
                <a:solidFill>
                  <a:schemeClr val="accent1"/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TSTAR Q" panose="02000806030000020004" pitchFamily="5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088" y="3382955"/>
            <a:ext cx="100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STAR Q" panose="02000806030000020004" pitchFamily="50" charset="0"/>
              </a:rPr>
              <a:t>ATMs</a:t>
            </a:r>
            <a:endParaRPr lang="en-US" b="1" dirty="0">
              <a:solidFill>
                <a:schemeClr val="bg2">
                  <a:lumMod val="40000"/>
                  <a:lumOff val="60000"/>
                </a:schemeClr>
              </a:solidFill>
              <a:latin typeface="TSTAR Q" panose="02000806030000020004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5392" y="5104486"/>
            <a:ext cx="886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STAR Q" panose="02000806030000020004" pitchFamily="50" charset="0"/>
              </a:rPr>
              <a:t>0</a:t>
            </a:r>
            <a:r>
              <a:rPr lang="en-US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STAR Q" panose="02000806030000020004" pitchFamily="50" charset="0"/>
              </a:rPr>
              <a:t> - </a:t>
            </a:r>
            <a:endParaRPr lang="en-US" sz="1400" b="1" dirty="0">
              <a:solidFill>
                <a:schemeClr val="bg2">
                  <a:lumMod val="40000"/>
                  <a:lumOff val="60000"/>
                </a:schemeClr>
              </a:solidFill>
              <a:latin typeface="TSTAR Q" panose="02000806030000020004" pitchFamily="50" charset="0"/>
            </a:endParaRPr>
          </a:p>
          <a:p>
            <a:endParaRPr lang="en-US" sz="1200" dirty="0">
              <a:ln>
                <a:solidFill>
                  <a:schemeClr val="accent1"/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TSTAR Q" panose="02000806030000020004" pitchFamily="50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814201" y="1417721"/>
            <a:ext cx="3768" cy="3931920"/>
          </a:xfrm>
          <a:prstGeom prst="straightConnector1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829120" y="1583532"/>
            <a:ext cx="8287102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596930" y="5568577"/>
            <a:ext cx="90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1967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39504" y="5581429"/>
            <a:ext cx="90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93699" y="5568577"/>
            <a:ext cx="90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9090230" y="5339519"/>
            <a:ext cx="0" cy="2290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744425" y="5346956"/>
            <a:ext cx="0" cy="2290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042659" y="5339519"/>
            <a:ext cx="0" cy="2290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926786" y="5352371"/>
            <a:ext cx="0" cy="2290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476060" y="5590564"/>
            <a:ext cx="90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1999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1829120" y="2071579"/>
            <a:ext cx="8287018" cy="7744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0105071" y="1408390"/>
            <a:ext cx="8889" cy="3931920"/>
          </a:xfrm>
          <a:prstGeom prst="straightConnector1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398614" y="6081084"/>
            <a:ext cx="2852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Source: </a:t>
            </a:r>
            <a:r>
              <a:rPr lang="en-US" sz="1400" dirty="0" smtClean="0">
                <a:solidFill>
                  <a:schemeClr val="bg2"/>
                </a:solidFill>
                <a:latin typeface="TSTAR Q" panose="02000806030000020004" pitchFamily="50" charset="0"/>
              </a:rPr>
              <a:t>CreditCards.com</a:t>
            </a:r>
            <a:endParaRPr lang="en-US" sz="1400" dirty="0">
              <a:solidFill>
                <a:schemeClr val="bg2"/>
              </a:solidFill>
              <a:latin typeface="TSTAR Q" panose="02000806030000020004" pitchFamily="50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089669" y="1586902"/>
            <a:ext cx="7871012" cy="3700584"/>
          </a:xfrm>
          <a:custGeom>
            <a:avLst/>
            <a:gdLst>
              <a:gd name="connsiteX0" fmla="*/ 0 w 7871012"/>
              <a:gd name="connsiteY0" fmla="*/ 3700584 h 3700584"/>
              <a:gd name="connsiteX1" fmla="*/ 4114800 w 7871012"/>
              <a:gd name="connsiteY1" fmla="*/ 2974443 h 3700584"/>
              <a:gd name="connsiteX2" fmla="*/ 5522259 w 7871012"/>
              <a:gd name="connsiteY2" fmla="*/ 464325 h 3700584"/>
              <a:gd name="connsiteX3" fmla="*/ 7871012 w 7871012"/>
              <a:gd name="connsiteY3" fmla="*/ 7125 h 37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1012" h="3700584">
                <a:moveTo>
                  <a:pt x="0" y="3700584"/>
                </a:moveTo>
                <a:cubicBezTo>
                  <a:pt x="1597212" y="3607201"/>
                  <a:pt x="3194424" y="3513819"/>
                  <a:pt x="4114800" y="2974443"/>
                </a:cubicBezTo>
                <a:cubicBezTo>
                  <a:pt x="5035176" y="2435067"/>
                  <a:pt x="4896224" y="958878"/>
                  <a:pt x="5522259" y="464325"/>
                </a:cubicBezTo>
                <a:cubicBezTo>
                  <a:pt x="6148294" y="-30228"/>
                  <a:pt x="7009653" y="-11552"/>
                  <a:pt x="7871012" y="7125"/>
                </a:cubicBezTo>
              </a:path>
            </a:pathLst>
          </a:cu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 53"/>
          <p:cNvSpPr/>
          <p:nvPr/>
        </p:nvSpPr>
        <p:spPr>
          <a:xfrm>
            <a:off x="2102657" y="2071178"/>
            <a:ext cx="7937770" cy="3237379"/>
          </a:xfrm>
          <a:custGeom>
            <a:avLst/>
            <a:gdLst>
              <a:gd name="connsiteX0" fmla="*/ 0 w 7937770"/>
              <a:gd name="connsiteY0" fmla="*/ 3237379 h 3237379"/>
              <a:gd name="connsiteX1" fmla="*/ 4221804 w 7937770"/>
              <a:gd name="connsiteY1" fmla="*/ 2731541 h 3237379"/>
              <a:gd name="connsiteX2" fmla="*/ 5505855 w 7937770"/>
              <a:gd name="connsiteY2" fmla="*/ 396903 h 3237379"/>
              <a:gd name="connsiteX3" fmla="*/ 6206246 w 7937770"/>
              <a:gd name="connsiteY3" fmla="*/ 27252 h 3237379"/>
              <a:gd name="connsiteX4" fmla="*/ 7422204 w 7937770"/>
              <a:gd name="connsiteY4" fmla="*/ 270443 h 3237379"/>
              <a:gd name="connsiteX5" fmla="*/ 7937770 w 7937770"/>
              <a:gd name="connsiteY5" fmla="*/ 2186792 h 323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770" h="3237379">
                <a:moveTo>
                  <a:pt x="0" y="3237379"/>
                </a:moveTo>
                <a:cubicBezTo>
                  <a:pt x="1652081" y="3221166"/>
                  <a:pt x="3304162" y="3204954"/>
                  <a:pt x="4221804" y="2731541"/>
                </a:cubicBezTo>
                <a:cubicBezTo>
                  <a:pt x="5139447" y="2258128"/>
                  <a:pt x="5175115" y="847618"/>
                  <a:pt x="5505855" y="396903"/>
                </a:cubicBezTo>
                <a:cubicBezTo>
                  <a:pt x="5836595" y="-53812"/>
                  <a:pt x="5886855" y="48329"/>
                  <a:pt x="6206246" y="27252"/>
                </a:cubicBezTo>
                <a:cubicBezTo>
                  <a:pt x="6525637" y="6175"/>
                  <a:pt x="7133617" y="-89480"/>
                  <a:pt x="7422204" y="270443"/>
                </a:cubicBezTo>
                <a:cubicBezTo>
                  <a:pt x="7710791" y="630366"/>
                  <a:pt x="7824280" y="1408579"/>
                  <a:pt x="7937770" y="2186792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727173" y="3114143"/>
            <a:ext cx="360646" cy="13027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 smtClean="0">
                <a:solidFill>
                  <a:srgbClr val="FFFFFF"/>
                </a:solidFill>
                <a:latin typeface="TSTAR Q" panose="02000806030000020004" pitchFamily="50" charset="0"/>
              </a:rPr>
              <a:t>SMARTPhone and APP innovation obviates need            for cash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80" name="Content Placeholder 6"/>
          <p:cNvSpPr txBox="1">
            <a:spLocks/>
          </p:cNvSpPr>
          <p:nvPr/>
        </p:nvSpPr>
        <p:spPr>
          <a:xfrm>
            <a:off x="2317327" y="1518285"/>
            <a:ext cx="7958789" cy="4871553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None/>
              <a:defRPr sz="22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88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rgbClr val="009EC2"/>
                </a:solidFill>
                <a:latin typeface="TSTAR Q" panose="02000806030000020004" pitchFamily="50" charset="0"/>
              </a:rPr>
              <a:t> </a:t>
            </a:r>
            <a:endParaRPr lang="en-US" sz="1600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76116" y="6302333"/>
            <a:ext cx="1915884" cy="555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78303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INNOVATIONS IN TECHNOLOGY </a:t>
            </a:r>
            <a:r>
              <a:rPr lang="en-US" dirty="0">
                <a:solidFill>
                  <a:schemeClr val="bg1"/>
                </a:solidFill>
                <a:latin typeface="TSTAR Q" panose="02000806030000020004" pitchFamily="50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REPLACE MOST ATM FUNCTIONALITY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33572"/>
          <a:stretch/>
        </p:blipFill>
        <p:spPr>
          <a:xfrm>
            <a:off x="6854417" y="1431037"/>
            <a:ext cx="2088107" cy="3787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54" y="4788546"/>
            <a:ext cx="1708045" cy="1287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16" y="2970514"/>
            <a:ext cx="1765162" cy="1089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58" y="2383708"/>
            <a:ext cx="2350029" cy="1084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0011" y="3995864"/>
            <a:ext cx="1333592" cy="2506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284" y="1118620"/>
            <a:ext cx="875992" cy="9443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16" y="4060162"/>
            <a:ext cx="1797983" cy="11686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t="21882" r="19736" b="21272"/>
          <a:stretch/>
        </p:blipFill>
        <p:spPr>
          <a:xfrm>
            <a:off x="9711562" y="2126271"/>
            <a:ext cx="1075436" cy="4661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744" r="-4281" b="-744"/>
          <a:stretch/>
        </p:blipFill>
        <p:spPr>
          <a:xfrm>
            <a:off x="734788" y="2235892"/>
            <a:ext cx="5117784" cy="25588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525874" y="3586071"/>
            <a:ext cx="120744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87655" y="2254764"/>
            <a:ext cx="5862415" cy="271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 smtClean="0">
                <a:solidFill>
                  <a:srgbClr val="FFFFFF"/>
                </a:solidFill>
                <a:latin typeface="TSTAR Q" panose="02000806030000020004" pitchFamily="50" charset="0"/>
              </a:rPr>
              <a:t>What was once your strategic advantage can become your albatross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76116" y="6302333"/>
            <a:ext cx="1915884" cy="555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74" y="2961961"/>
            <a:ext cx="1213414" cy="1208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9" b="29291"/>
          <a:stretch/>
        </p:blipFill>
        <p:spPr>
          <a:xfrm>
            <a:off x="7798973" y="2394686"/>
            <a:ext cx="3217045" cy="6242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5838" y="2086606"/>
            <a:ext cx="4238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STAR Q" panose="02000806030000020004" pitchFamily="50" charset="0"/>
              </a:rPr>
              <a:t>ATM transactions are declining</a:t>
            </a:r>
            <a:r>
              <a:rPr lang="en-US" sz="2400" dirty="0" smtClean="0">
                <a:solidFill>
                  <a:schemeClr val="bg1"/>
                </a:solidFill>
                <a:latin typeface="TSTAR Q" panose="02000806030000020004" pitchFamily="50" charset="0"/>
              </a:rPr>
              <a:t>, and the number </a:t>
            </a:r>
            <a:r>
              <a:rPr lang="en-US" sz="2400" dirty="0">
                <a:solidFill>
                  <a:schemeClr val="bg1"/>
                </a:solidFill>
                <a:latin typeface="TSTAR Q" panose="02000806030000020004" pitchFamily="50" charset="0"/>
              </a:rPr>
              <a:t>of ATMs have </a:t>
            </a:r>
            <a:r>
              <a:rPr lang="en-US" sz="2400" dirty="0" smtClean="0">
                <a:solidFill>
                  <a:schemeClr val="bg1"/>
                </a:solidFill>
                <a:latin typeface="TSTAR Q" panose="02000806030000020004" pitchFamily="50" charset="0"/>
              </a:rPr>
              <a:t>plateaued.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STAR Q" panose="02000806030000020004" pitchFamily="50" charset="0"/>
              </a:rPr>
              <a:t>These firms have collectively 81,000 ATMs at a conservative annual operating cost of approximately $1 billion.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44" y="3018937"/>
            <a:ext cx="1675033" cy="1151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913" y="4248882"/>
            <a:ext cx="2185896" cy="4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87" y="0"/>
            <a:ext cx="9299608" cy="6331219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825745" y="4186001"/>
            <a:ext cx="60959" cy="609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876637"/>
            <a:ext cx="12325165" cy="1282981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5">
              <a:defRPr/>
            </a:pPr>
            <a:endParaRPr lang="en-US" sz="2399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061625"/>
            <a:ext cx="12192000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333" b="1" dirty="0" smtClean="0">
                <a:latin typeface="TSTAR Q" panose="02000806030000020004" pitchFamily="50" charset="0"/>
              </a:rPr>
              <a:t>FUTURE</a:t>
            </a:r>
            <a:endParaRPr lang="en-US" sz="5333" b="1" dirty="0">
              <a:latin typeface="TSTAR Q" panose="02000806030000020004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flipH="1">
            <a:off x="5825745" y="4164518"/>
            <a:ext cx="73015" cy="128547"/>
          </a:xfrm>
          <a:prstGeom prst="ellipse">
            <a:avLst/>
          </a:prstGeom>
          <a:solidFill>
            <a:srgbClr val="015D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87" y="0"/>
            <a:ext cx="9299608" cy="6331219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825745" y="4469339"/>
            <a:ext cx="60959" cy="609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999" y="372350"/>
            <a:ext cx="8568268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cap="all" dirty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Boom Town: </a:t>
            </a:r>
            <a:r>
              <a:rPr lang="en-US" sz="3333" b="1" cap="all" dirty="0" smtClean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The world</a:t>
            </a:r>
            <a:endParaRPr lang="en-US" sz="3333" b="1" cap="all" dirty="0">
              <a:solidFill>
                <a:srgbClr val="FFFFFF"/>
              </a:solidFill>
              <a:latin typeface="TSTAR Q" panose="02000806030000020004" pitchFamily="50" charset="0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 flipH="1">
            <a:off x="5825745" y="4447856"/>
            <a:ext cx="73015" cy="128547"/>
          </a:xfrm>
          <a:prstGeom prst="ellipse">
            <a:avLst/>
          </a:prstGeom>
          <a:solidFill>
            <a:srgbClr val="015D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207723" y="2027881"/>
            <a:ext cx="1888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Amsterdam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Berlin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Boston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Chicago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Copenhagen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London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Munich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New York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Paris</a:t>
            </a:r>
            <a:endParaRPr lang="en-US" sz="2000" b="1" dirty="0">
              <a:solidFill>
                <a:schemeClr val="bg1"/>
              </a:solidFill>
              <a:latin typeface="TSTAR Q" panose="02000806030000020004" pitchFamily="50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San Francisco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62773" y="2036392"/>
            <a:ext cx="162354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Seattle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Seoul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Shanghai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Singapore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Stockholm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Sydney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Tel Aviv 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Tokyo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Toronto</a:t>
            </a:r>
          </a:p>
          <a:p>
            <a:r>
              <a:rPr lang="en-US" sz="2000" b="1" dirty="0">
                <a:solidFill>
                  <a:schemeClr val="bg1"/>
                </a:solidFill>
                <a:latin typeface="TSTAR Q" panose="02000806030000020004" pitchFamily="50" charset="0"/>
              </a:rPr>
              <a:t>Vienna</a:t>
            </a:r>
          </a:p>
          <a:p>
            <a:endParaRPr lang="en-US" sz="1500" b="1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653" y="4010753"/>
            <a:ext cx="12191999" cy="28064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39" y="2999063"/>
            <a:ext cx="12185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Identify </a:t>
            </a:r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the landscape</a:t>
            </a:r>
            <a:endParaRPr lang="en-US" sz="3600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>
                <a:solidFill>
                  <a:srgbClr val="FFFFFF"/>
                </a:solidFill>
                <a:latin typeface="TSTAR Q" panose="02000806030000020004" pitchFamily="50" charset="0"/>
              </a:rPr>
              <a:t>Technology trends shaping financial services</a:t>
            </a:r>
            <a:r>
              <a:rPr lang="en-US" sz="3333" dirty="0">
                <a:solidFill>
                  <a:srgbClr val="000000"/>
                </a:solidFill>
                <a:latin typeface="TSTAR Q" panose="02000806030000020004" pitchFamily="50" charset="0"/>
              </a:rPr>
              <a:t>?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80" name="Content Placeholder 6"/>
          <p:cNvSpPr txBox="1">
            <a:spLocks/>
          </p:cNvSpPr>
          <p:nvPr/>
        </p:nvSpPr>
        <p:spPr>
          <a:xfrm>
            <a:off x="2317327" y="1518285"/>
            <a:ext cx="7958789" cy="4871553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None/>
              <a:defRPr sz="22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88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rgbClr val="009EC2"/>
                </a:solidFill>
                <a:latin typeface="TSTAR Q" panose="02000806030000020004" pitchFamily="50" charset="0"/>
              </a:rPr>
              <a:t> </a:t>
            </a:r>
            <a:endParaRPr lang="en-US" sz="1600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716174" y="4273791"/>
            <a:ext cx="1579847" cy="1804405"/>
            <a:chOff x="2651009" y="4127895"/>
            <a:chExt cx="1600200" cy="1676400"/>
          </a:xfrm>
        </p:grpSpPr>
        <p:sp>
          <p:nvSpPr>
            <p:cNvPr id="82" name="Hexagon 81"/>
            <p:cNvSpPr/>
            <p:nvPr/>
          </p:nvSpPr>
          <p:spPr>
            <a:xfrm rot="5400000">
              <a:off x="2612909" y="4165995"/>
              <a:ext cx="1676400" cy="1600200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95"/>
              <a:endParaRPr lang="en-US" sz="1600" dirty="0">
                <a:solidFill>
                  <a:srgbClr val="000000"/>
                </a:solidFill>
                <a:latin typeface="TSTAR Q" panose="02000806030000020004" pitchFamily="50" charset="0"/>
                <a:cs typeface="Calibri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55742" y="4800499"/>
              <a:ext cx="1589340" cy="338555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269">
                <a:defRPr sz="1600">
                  <a:solidFill>
                    <a:srgbClr val="000000"/>
                  </a:solidFill>
                  <a:latin typeface="Calibri"/>
                  <a:cs typeface="Calibri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b="1" dirty="0">
                  <a:solidFill>
                    <a:srgbClr val="FFFFFF"/>
                  </a:solidFill>
                  <a:latin typeface="TSTAR Q" panose="02000806030000020004" pitchFamily="50" charset="0"/>
                </a:rPr>
                <a:t>MICROSERVICES</a:t>
              </a:r>
            </a:p>
          </p:txBody>
        </p:sp>
      </p:grpSp>
      <p:sp>
        <p:nvSpPr>
          <p:cNvPr id="84" name="Hexagon 83"/>
          <p:cNvSpPr/>
          <p:nvPr/>
        </p:nvSpPr>
        <p:spPr>
          <a:xfrm rot="5400000">
            <a:off x="6217943" y="4386071"/>
            <a:ext cx="1804405" cy="1579847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5">
              <a:defRPr/>
            </a:pPr>
            <a:endParaRPr lang="en-US" sz="1600" dirty="0">
              <a:solidFill>
                <a:srgbClr val="000000"/>
              </a:solidFill>
              <a:latin typeface="TSTAR Q" panose="02000806030000020004" pitchFamily="50" charset="0"/>
              <a:cs typeface="Calibri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7132989" y="2818319"/>
            <a:ext cx="1579847" cy="1804405"/>
            <a:chOff x="5098960" y="2775675"/>
            <a:chExt cx="1600201" cy="1676400"/>
          </a:xfrm>
        </p:grpSpPr>
        <p:sp>
          <p:nvSpPr>
            <p:cNvPr id="86" name="Hexagon 85"/>
            <p:cNvSpPr/>
            <p:nvPr/>
          </p:nvSpPr>
          <p:spPr>
            <a:xfrm rot="5400000">
              <a:off x="5060860" y="2813775"/>
              <a:ext cx="1676400" cy="1600200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95"/>
              <a:endParaRPr lang="en-US" sz="1600" dirty="0">
                <a:solidFill>
                  <a:srgbClr val="000000"/>
                </a:solidFill>
                <a:latin typeface="TSTAR Q" panose="02000806030000020004" pitchFamily="50" charset="0"/>
                <a:cs typeface="Calibri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098961" y="3336522"/>
              <a:ext cx="1600200" cy="584775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269">
                <a:defRPr sz="1600">
                  <a:solidFill>
                    <a:srgbClr val="000000"/>
                  </a:solidFill>
                  <a:latin typeface="Calibri"/>
                  <a:cs typeface="Calibri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en-US" b="1" dirty="0">
                  <a:solidFill>
                    <a:srgbClr val="FFFFFF"/>
                  </a:solidFill>
                  <a:latin typeface="TSTAR Q" panose="02000806030000020004" pitchFamily="50" charset="0"/>
                </a:rPr>
                <a:t>QUANTUM COMPUTING</a:t>
              </a:r>
            </a:p>
          </p:txBody>
        </p:sp>
      </p:grpSp>
      <p:sp>
        <p:nvSpPr>
          <p:cNvPr id="88" name="Hexagon 87"/>
          <p:cNvSpPr/>
          <p:nvPr/>
        </p:nvSpPr>
        <p:spPr>
          <a:xfrm rot="5400000">
            <a:off x="5393932" y="2930597"/>
            <a:ext cx="1804405" cy="1579847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5">
              <a:defRPr/>
            </a:pPr>
            <a:endParaRPr lang="en-US" sz="1600" dirty="0">
              <a:solidFill>
                <a:srgbClr val="000000"/>
              </a:solidFill>
              <a:latin typeface="TSTAR Q" panose="02000806030000020004" pitchFamily="50" charset="0"/>
              <a:cs typeface="Calibri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513493" y="3561822"/>
            <a:ext cx="1554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95">
              <a:defRPr/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CRYPTOGRAPHY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334269" y="4695340"/>
            <a:ext cx="1550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95">
              <a:defRPr/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AUGMENTED REALITY / </a:t>
            </a:r>
          </a:p>
          <a:p>
            <a:pPr algn="ctr" defTabSz="1218995">
              <a:defRPr/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VIRTUAL </a:t>
            </a:r>
          </a:p>
          <a:p>
            <a:pPr algn="ctr" defTabSz="1218995">
              <a:defRPr/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REALITY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6319689" y="1368952"/>
            <a:ext cx="1579847" cy="1804405"/>
            <a:chOff x="4275182" y="1429127"/>
            <a:chExt cx="1600200" cy="1676400"/>
          </a:xfrm>
        </p:grpSpPr>
        <p:sp>
          <p:nvSpPr>
            <p:cNvPr id="92" name="Hexagon 91"/>
            <p:cNvSpPr/>
            <p:nvPr/>
          </p:nvSpPr>
          <p:spPr>
            <a:xfrm rot="5400000">
              <a:off x="4237082" y="1467227"/>
              <a:ext cx="1676400" cy="1600200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95"/>
              <a:endParaRPr lang="en-US" sz="1600" dirty="0">
                <a:solidFill>
                  <a:srgbClr val="000000"/>
                </a:solidFill>
                <a:latin typeface="TSTAR Q" panose="02000806030000020004" pitchFamily="50" charset="0"/>
                <a:cs typeface="Calibri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293869" y="2129386"/>
              <a:ext cx="1566741" cy="33855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269">
                <a:defRPr sz="1600">
                  <a:solidFill>
                    <a:srgbClr val="000000"/>
                  </a:solidFill>
                  <a:latin typeface="Calibri"/>
                  <a:cs typeface="Calibri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en-US" b="1" dirty="0">
                  <a:solidFill>
                    <a:srgbClr val="FFFFFF"/>
                  </a:solidFill>
                  <a:latin typeface="TSTAR Q" panose="02000806030000020004" pitchFamily="50" charset="0"/>
                </a:rPr>
                <a:t>BLOCKCHAIN</a:t>
              </a:r>
            </a:p>
          </p:txBody>
        </p:sp>
      </p:grpSp>
      <p:sp>
        <p:nvSpPr>
          <p:cNvPr id="94" name="Hexagon 93"/>
          <p:cNvSpPr/>
          <p:nvPr/>
        </p:nvSpPr>
        <p:spPr>
          <a:xfrm rot="5400000">
            <a:off x="2953680" y="1481235"/>
            <a:ext cx="1804405" cy="1579847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5">
              <a:defRPr/>
            </a:pPr>
            <a:endParaRPr lang="en-US" sz="1600" dirty="0">
              <a:solidFill>
                <a:srgbClr val="000000"/>
              </a:solidFill>
              <a:latin typeface="TSTAR Q" panose="02000806030000020004" pitchFamily="50" charset="0"/>
              <a:cs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116959" y="2029370"/>
            <a:ext cx="1575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95">
              <a:defRPr/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CLOUD </a:t>
            </a:r>
          </a:p>
          <a:p>
            <a:pPr algn="ctr" defTabSz="1218995">
              <a:defRPr/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SERVICES</a:t>
            </a:r>
          </a:p>
        </p:txBody>
      </p:sp>
      <p:sp>
        <p:nvSpPr>
          <p:cNvPr id="96" name="Hexagon 95"/>
          <p:cNvSpPr/>
          <p:nvPr/>
        </p:nvSpPr>
        <p:spPr>
          <a:xfrm rot="5400000">
            <a:off x="4584523" y="1481234"/>
            <a:ext cx="1804405" cy="1579847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5">
              <a:defRPr/>
            </a:pPr>
            <a:endParaRPr lang="en-US" sz="1600" dirty="0">
              <a:solidFill>
                <a:srgbClr val="000000"/>
              </a:solidFill>
              <a:latin typeface="TSTAR Q" panose="02000806030000020004" pitchFamily="50" charset="0"/>
              <a:cs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721131" y="2025073"/>
            <a:ext cx="1551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95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SMARTPHONE ECOSYSTEM</a:t>
            </a:r>
            <a:endParaRPr lang="en-US" sz="1600" b="1" dirty="0">
              <a:solidFill>
                <a:srgbClr val="FFFFFF"/>
              </a:solidFill>
              <a:latin typeface="TSTAR Q" panose="02000806030000020004" pitchFamily="50" charset="0"/>
              <a:cs typeface="Calibri"/>
            </a:endParaRPr>
          </a:p>
        </p:txBody>
      </p:sp>
      <p:sp>
        <p:nvSpPr>
          <p:cNvPr id="98" name="Hexagon 97"/>
          <p:cNvSpPr/>
          <p:nvPr/>
        </p:nvSpPr>
        <p:spPr>
          <a:xfrm rot="5400000">
            <a:off x="2981948" y="4386073"/>
            <a:ext cx="1804405" cy="1579847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5">
              <a:defRPr/>
            </a:pPr>
            <a:endParaRPr lang="en-US" sz="1600" dirty="0">
              <a:solidFill>
                <a:srgbClr val="000000"/>
              </a:solidFill>
              <a:latin typeface="TSTAR Q" panose="02000806030000020004" pitchFamily="50" charset="0"/>
              <a:cs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094228" y="5000048"/>
            <a:ext cx="1559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95">
              <a:defRPr/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BIG DATA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3894032" y="2816246"/>
            <a:ext cx="1595909" cy="1804405"/>
            <a:chOff x="2222494" y="2661921"/>
            <a:chExt cx="1616470" cy="1676400"/>
          </a:xfrm>
        </p:grpSpPr>
        <p:sp>
          <p:nvSpPr>
            <p:cNvPr id="101" name="Hexagon 100"/>
            <p:cNvSpPr/>
            <p:nvPr/>
          </p:nvSpPr>
          <p:spPr>
            <a:xfrm rot="5400000">
              <a:off x="2184394" y="2700021"/>
              <a:ext cx="1676400" cy="1600200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95"/>
              <a:endParaRPr lang="en-US" sz="1600" dirty="0">
                <a:solidFill>
                  <a:srgbClr val="000000"/>
                </a:solidFill>
                <a:latin typeface="TSTAR Q" panose="02000806030000020004" pitchFamily="50" charset="0"/>
                <a:cs typeface="Calibri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238764" y="3249946"/>
              <a:ext cx="1600200" cy="543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1218995">
                <a:defRPr sz="1600" b="1">
                  <a:solidFill>
                    <a:srgbClr val="FFFFFF"/>
                  </a:solidFill>
                  <a:latin typeface="TSTAR Q" panose="02000806030000020004" pitchFamily="50" charset="0"/>
                  <a:cs typeface="Calibri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/>
                <a:t>MACHINE INTELLIGENCE</a:t>
              </a: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871001" y="865961"/>
            <a:ext cx="7724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>
                    <a:lumMod val="65000"/>
                  </a:srgbClr>
                </a:solidFill>
                <a:latin typeface="TSTAR Q" panose="02000806030000020004" pitchFamily="50" charset="0"/>
              </a:rPr>
              <a:t>Innovations Advancing The FinTech Landscape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9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653" y="4010753"/>
            <a:ext cx="12191999" cy="28064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49546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Be aware </a:t>
            </a:r>
            <a:r>
              <a:rPr lang="en-US" sz="3600" dirty="0">
                <a:solidFill>
                  <a:schemeClr val="bg1"/>
                </a:solidFill>
                <a:latin typeface="TSTAR Q" panose="02000806030000020004" pitchFamily="50" charset="0"/>
              </a:rPr>
              <a:t>of exponential improvements </a:t>
            </a:r>
            <a:endParaRPr lang="en-US" sz="3600" dirty="0" smtClean="0">
              <a:solidFill>
                <a:schemeClr val="bg1"/>
              </a:solidFill>
              <a:latin typeface="TSTAR Q" panose="02000806030000020004" pitchFamily="50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in </a:t>
            </a:r>
            <a:r>
              <a:rPr lang="en-US" sz="3600" dirty="0">
                <a:solidFill>
                  <a:schemeClr val="bg1"/>
                </a:solidFill>
                <a:latin typeface="TSTAR Q" panose="02000806030000020004" pitchFamily="50" charset="0"/>
              </a:rPr>
              <a:t>technology and their application </a:t>
            </a:r>
            <a:endParaRPr lang="en-US" sz="3600" dirty="0" smtClean="0">
              <a:solidFill>
                <a:schemeClr val="bg1"/>
              </a:solidFill>
              <a:latin typeface="TSTAR Q" panose="02000806030000020004" pitchFamily="50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to </a:t>
            </a:r>
            <a:r>
              <a:rPr lang="en-US" sz="3600" dirty="0">
                <a:solidFill>
                  <a:schemeClr val="bg1"/>
                </a:solidFill>
                <a:latin typeface="TSTAR Q" panose="02000806030000020004" pitchFamily="50" charset="0"/>
              </a:rPr>
              <a:t>your </a:t>
            </a:r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industry</a:t>
            </a:r>
            <a:endParaRPr lang="en-US" sz="3600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30825"/>
            <a:ext cx="12192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The Graduate (1967)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TSTAR Q" panose="02000806030000020004" pitchFamily="50" charset="0"/>
              </a:rPr>
              <a:t> “One Word: Plastics”</a:t>
            </a:r>
            <a:endParaRPr lang="en-US" sz="3000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e Graduate 'One Word_ Plastics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0937" y="1589164"/>
            <a:ext cx="8750125" cy="40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>
                <a:solidFill>
                  <a:srgbClr val="FFFFFF"/>
                </a:solidFill>
                <a:latin typeface="TSTAR Q" panose="02000806030000020004" pitchFamily="50" charset="0"/>
              </a:rPr>
              <a:t>Singularity is near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57653" y="4010753"/>
            <a:ext cx="12191999" cy="28064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 r="84323" b="10782"/>
          <a:stretch/>
        </p:blipFill>
        <p:spPr>
          <a:xfrm>
            <a:off x="1446296" y="3907668"/>
            <a:ext cx="1498621" cy="2546856"/>
          </a:xfrm>
          <a:prstGeom prst="round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8314" r="74165"/>
          <a:stretch/>
        </p:blipFill>
        <p:spPr>
          <a:xfrm>
            <a:off x="2817575" y="3907671"/>
            <a:ext cx="1098384" cy="2886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3" t="8314" r="52566"/>
          <a:stretch/>
        </p:blipFill>
        <p:spPr>
          <a:xfrm>
            <a:off x="4754120" y="3907671"/>
            <a:ext cx="1226579" cy="2886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9" t="8314" r="42408"/>
          <a:stretch/>
        </p:blipFill>
        <p:spPr>
          <a:xfrm>
            <a:off x="5663837" y="3907671"/>
            <a:ext cx="1287908" cy="2886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5" t="8314" r="33320"/>
          <a:stretch/>
        </p:blipFill>
        <p:spPr>
          <a:xfrm>
            <a:off x="6573545" y="3907671"/>
            <a:ext cx="1247024" cy="2886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0" t="8314" r="15142" b="11484"/>
          <a:stretch/>
        </p:blipFill>
        <p:spPr>
          <a:xfrm>
            <a:off x="7657023" y="3907668"/>
            <a:ext cx="1901197" cy="2524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0" t="16806" r="1455" b="13592"/>
          <a:stretch/>
        </p:blipFill>
        <p:spPr>
          <a:xfrm>
            <a:off x="9456006" y="3833785"/>
            <a:ext cx="1630237" cy="2532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8314" r="64756"/>
          <a:stretch/>
        </p:blipFill>
        <p:spPr>
          <a:xfrm>
            <a:off x="3754331" y="3907671"/>
            <a:ext cx="1061120" cy="28862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11" y="1218032"/>
            <a:ext cx="1432991" cy="2147635"/>
          </a:xfrm>
          <a:prstGeom prst="round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4882" y="3414117"/>
            <a:ext cx="2269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9EC2"/>
                </a:solidFill>
                <a:latin typeface="TSTAR Q" panose="02000806030000020004" pitchFamily="50" charset="0"/>
              </a:rPr>
              <a:t>Ray Kurzweil</a:t>
            </a:r>
          </a:p>
          <a:p>
            <a:pPr algn="ctr"/>
            <a:r>
              <a:rPr lang="en-US" dirty="0">
                <a:solidFill>
                  <a:srgbClr val="009EC2"/>
                </a:solidFill>
                <a:latin typeface="TSTAR Q" panose="02000806030000020004" pitchFamily="50" charset="0"/>
              </a:rPr>
              <a:t>Scientist, Inventor, Futurist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0839" y="1306417"/>
            <a:ext cx="8696828" cy="296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b="1" dirty="0">
                <a:solidFill>
                  <a:srgbClr val="FFFFFF"/>
                </a:solidFill>
                <a:latin typeface="TSTAR Q" panose="02000806030000020004" pitchFamily="50" charset="0"/>
              </a:rPr>
              <a:t>Law of Accelerating Returns </a:t>
            </a:r>
            <a:r>
              <a:rPr lang="en-US" sz="1867" dirty="0">
                <a:solidFill>
                  <a:srgbClr val="FFFFFF"/>
                </a:solidFill>
                <a:latin typeface="TSTAR Q" panose="02000806030000020004" pitchFamily="50" charset="0"/>
              </a:rPr>
              <a:t>is the reason why information technologies grow exponentially, and they’ll not only impact businesses but what makes us human.  </a:t>
            </a:r>
          </a:p>
          <a:p>
            <a:endParaRPr lang="en-US" sz="1867" dirty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FFFFFF"/>
                </a:solidFill>
                <a:latin typeface="TSTAR Q" panose="02000806030000020004" pitchFamily="50" charset="0"/>
              </a:rPr>
              <a:t>Information technology progresses exponentially…30 steps linearly gets you to 30. 1, 2, 3….you’re at 30.  </a:t>
            </a:r>
            <a:r>
              <a:rPr lang="en-US" sz="1867" b="1" dirty="0">
                <a:solidFill>
                  <a:srgbClr val="FFFFFF"/>
                </a:solidFill>
                <a:latin typeface="TSTAR Q" panose="02000806030000020004" pitchFamily="50" charset="0"/>
              </a:rPr>
              <a:t>With exponential growth, it’s 1, 2, 4, 8…step 30, you’re at a billion</a:t>
            </a:r>
            <a:r>
              <a:rPr lang="en-US" sz="1867" dirty="0">
                <a:solidFill>
                  <a:srgbClr val="FFFFFF"/>
                </a:solidFill>
                <a:latin typeface="TSTAR Q" panose="02000806030000020004" pitchFamily="50" charset="0"/>
              </a:rPr>
              <a:t>. </a:t>
            </a:r>
          </a:p>
          <a:p>
            <a:endParaRPr lang="en-US" sz="1867" dirty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FFFFFF"/>
                </a:solidFill>
                <a:latin typeface="TSTAR Q" panose="02000806030000020004" pitchFamily="50" charset="0"/>
              </a:rPr>
              <a:t>Current exponential growth of </a:t>
            </a:r>
            <a:r>
              <a:rPr lang="en-US" sz="1867" b="1" dirty="0">
                <a:solidFill>
                  <a:srgbClr val="FFFFFF"/>
                </a:solidFill>
                <a:latin typeface="TSTAR Q" panose="02000806030000020004" pitchFamily="50" charset="0"/>
              </a:rPr>
              <a:t>computing will continue and  human-level intelligence will be eclipsed as early as 2029</a:t>
            </a:r>
            <a:r>
              <a:rPr lang="en-US" sz="1867" dirty="0">
                <a:solidFill>
                  <a:srgbClr val="FFFFFF"/>
                </a:solidFill>
                <a:latin typeface="TSTAR Q" panose="02000806030000020004" pitchFamily="50" charset="0"/>
              </a:rPr>
              <a:t>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>
              <a:solidFill>
                <a:srgbClr val="FFFFFF"/>
              </a:solidFill>
              <a:latin typeface="TSTAR Q" panose="02000806030000020004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833968" y="1137921"/>
            <a:ext cx="10545233" cy="4655816"/>
            <a:chOff x="43403" y="1412825"/>
            <a:chExt cx="9069306" cy="43225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5" b="72328"/>
            <a:stretch/>
          </p:blipFill>
          <p:spPr>
            <a:xfrm>
              <a:off x="43403" y="1412825"/>
              <a:ext cx="4528601" cy="43225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80" b="57032"/>
            <a:stretch/>
          </p:blipFill>
          <p:spPr>
            <a:xfrm>
              <a:off x="4499994" y="1412825"/>
              <a:ext cx="4612715" cy="4322508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H="1" flipV="1">
              <a:off x="4495341" y="1856516"/>
              <a:ext cx="1" cy="3869295"/>
            </a:xfrm>
            <a:prstGeom prst="line">
              <a:avLst/>
            </a:prstGeom>
            <a:noFill/>
            <a:ln w="12700" cap="flat" cmpd="sng" algn="ctr">
              <a:solidFill>
                <a:srgbClr val="4B464C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flipH="1">
              <a:off x="4495330" y="1856512"/>
              <a:ext cx="2251305" cy="0"/>
            </a:xfrm>
            <a:prstGeom prst="line">
              <a:avLst/>
            </a:prstGeom>
            <a:noFill/>
            <a:ln w="12700" cap="flat" cmpd="sng" algn="ctr">
              <a:solidFill>
                <a:srgbClr val="4B464C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flipH="1">
              <a:off x="2296919" y="5725807"/>
              <a:ext cx="2198423" cy="0"/>
            </a:xfrm>
            <a:prstGeom prst="line">
              <a:avLst/>
            </a:prstGeom>
            <a:noFill/>
            <a:ln w="12700" cap="flat" cmpd="sng" algn="ctr">
              <a:solidFill>
                <a:srgbClr val="4B464C"/>
              </a:solidFill>
              <a:prstDash val="solid"/>
            </a:ln>
            <a:effectLst/>
          </p:spPr>
        </p:cxnSp>
        <p:sp>
          <p:nvSpPr>
            <p:cNvPr id="22" name="Rectangle 21"/>
            <p:cNvSpPr/>
            <p:nvPr/>
          </p:nvSpPr>
          <p:spPr>
            <a:xfrm>
              <a:off x="5715002" y="3361400"/>
              <a:ext cx="490473" cy="143800"/>
            </a:xfrm>
            <a:prstGeom prst="rect">
              <a:avLst/>
            </a:prstGeom>
            <a:solidFill>
              <a:srgbClr val="222222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5002" y="3338052"/>
              <a:ext cx="627185" cy="16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5">
                <a:defRPr/>
              </a:pPr>
              <a:r>
                <a:rPr lang="en-US" sz="533" b="1" dirty="0">
                  <a:solidFill>
                    <a:srgbClr val="CDCD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 is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7817" y="910078"/>
            <a:ext cx="1216802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95">
              <a:defRPr/>
            </a:pPr>
            <a:r>
              <a:rPr lang="en-US" sz="2133" dirty="0">
                <a:solidFill>
                  <a:srgbClr val="FFFFFF"/>
                </a:solidFill>
                <a:latin typeface="TSTAR Q" panose="02000806030000020004" pitchFamily="50" charset="0"/>
                <a:cs typeface="Calibri"/>
              </a:rPr>
              <a:t>The following predictions regarding exponential technologies were made by Ray Kurzweil.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7818" y="5778199"/>
            <a:ext cx="12044183" cy="625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95">
              <a:defRPr/>
            </a:pPr>
            <a:r>
              <a:rPr lang="en-US" sz="1733" dirty="0">
                <a:solidFill>
                  <a:srgbClr val="FFFFFF"/>
                </a:solidFill>
                <a:latin typeface="TSTAR Q" panose="02000806030000020004" pitchFamily="50" charset="0"/>
              </a:rPr>
              <a:t>He has made 147 predictions since the 1990's and has maintained an </a:t>
            </a:r>
          </a:p>
          <a:p>
            <a:pPr algn="ctr" defTabSz="1218995">
              <a:defRPr/>
            </a:pPr>
            <a:r>
              <a:rPr lang="en-US" sz="1733" dirty="0">
                <a:solidFill>
                  <a:srgbClr val="FFFFFF"/>
                </a:solidFill>
                <a:latin typeface="TSTAR Q" panose="02000806030000020004" pitchFamily="50" charset="0"/>
              </a:rPr>
              <a:t>astonishing 86% accuracy rate. </a:t>
            </a:r>
            <a:endParaRPr lang="en" sz="1733" dirty="0">
              <a:solidFill>
                <a:srgbClr val="FFFFFF"/>
              </a:solidFill>
              <a:latin typeface="TSTAR Q" panose="02000806030000020004" pitchFamily="50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762002"/>
            <a:ext cx="12192000" cy="5683626"/>
            <a:chOff x="-825680" y="421049"/>
            <a:chExt cx="11218045" cy="5494684"/>
          </a:xfrm>
        </p:grpSpPr>
        <p:grpSp>
          <p:nvGrpSpPr>
            <p:cNvPr id="33" name="Group 32"/>
            <p:cNvGrpSpPr/>
            <p:nvPr/>
          </p:nvGrpSpPr>
          <p:grpSpPr>
            <a:xfrm>
              <a:off x="-825680" y="421049"/>
              <a:ext cx="11218045" cy="5494684"/>
              <a:chOff x="-918561" y="338157"/>
              <a:chExt cx="11218045" cy="549468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0" y="917710"/>
                <a:ext cx="9126019" cy="76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5">
                  <a:defRPr/>
                </a:pPr>
                <a:r>
                  <a:rPr lang="en-US" sz="2267" dirty="0">
                    <a:solidFill>
                      <a:srgbClr val="FFFFFF"/>
                    </a:solidFill>
                    <a:cs typeface="Calibri"/>
                  </a:rPr>
                  <a:t>The following predictions regarding exponential technologies were made by Ray Kurzweil.  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4495325" y="1856512"/>
                <a:ext cx="1" cy="3869295"/>
              </a:xfrm>
              <a:prstGeom prst="line">
                <a:avLst/>
              </a:prstGeom>
              <a:ln w="12700">
                <a:solidFill>
                  <a:srgbClr val="4B464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4495326" y="1856512"/>
                <a:ext cx="2251305" cy="0"/>
              </a:xfrm>
              <a:prstGeom prst="line">
                <a:avLst/>
              </a:prstGeom>
              <a:ln w="12700">
                <a:solidFill>
                  <a:srgbClr val="4B464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2296903" y="5725807"/>
                <a:ext cx="2198423" cy="0"/>
              </a:xfrm>
              <a:prstGeom prst="line">
                <a:avLst/>
              </a:prstGeom>
              <a:ln w="12700">
                <a:solidFill>
                  <a:srgbClr val="4B464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-918561" y="338157"/>
                <a:ext cx="11218045" cy="5494684"/>
                <a:chOff x="4270136" y="91412"/>
                <a:chExt cx="9949377" cy="555241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4270136" y="91412"/>
                  <a:ext cx="9949377" cy="5552416"/>
                  <a:chOff x="4270136" y="91412"/>
                  <a:chExt cx="9949377" cy="5552416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4270136" y="91412"/>
                    <a:ext cx="9949377" cy="55524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995">
                      <a:defRPr/>
                    </a:pPr>
                    <a:endParaRPr lang="en-US" sz="2399" dirty="0">
                      <a:solidFill>
                        <a:srgbClr val="000000"/>
                      </a:solidFill>
                      <a:cs typeface="Calibri"/>
                    </a:endParaRPr>
                  </a:p>
                </p:txBody>
              </p:sp>
              <p:pic>
                <p:nvPicPr>
                  <p:cNvPr id="51" name="Picture 50"/>
                  <p:cNvPicPr>
                    <a:picLocks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6051" t="31552" r="55061" b="65681"/>
                  <a:stretch/>
                </p:blipFill>
                <p:spPr>
                  <a:xfrm>
                    <a:off x="5487023" y="1530146"/>
                    <a:ext cx="2165341" cy="24671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9" name="Picture 48"/>
                <p:cNvPicPr>
                  <a:picLocks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315" t="29891" r="25829" b="67156"/>
                <a:stretch/>
              </p:blipFill>
              <p:spPr>
                <a:xfrm>
                  <a:off x="8041603" y="1564444"/>
                  <a:ext cx="2165341" cy="2467100"/>
                </a:xfrm>
                <a:prstGeom prst="rect">
                  <a:avLst/>
                </a:prstGeom>
              </p:spPr>
            </p:pic>
          </p:grpSp>
          <p:sp>
            <p:nvSpPr>
              <p:cNvPr id="47" name="TextBox 46"/>
              <p:cNvSpPr txBox="1"/>
              <p:nvPr/>
            </p:nvSpPr>
            <p:spPr>
              <a:xfrm>
                <a:off x="-67468" y="1041852"/>
                <a:ext cx="9100608" cy="684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5">
                  <a:defRPr/>
                </a:pPr>
                <a:r>
                  <a:rPr lang="en-US" sz="4000" dirty="0">
                    <a:solidFill>
                      <a:srgbClr val="24B053"/>
                    </a:solidFill>
                    <a:latin typeface="TSTAR Q" panose="02000806030000020004" pitchFamily="50" charset="0"/>
                    <a:ea typeface="Arial Unicode MS" panose="020B0604020202020204" pitchFamily="34" charset="-128"/>
                    <a:cs typeface="Calibri"/>
                  </a:rPr>
                  <a:t>2029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68285" y="1907327"/>
              <a:ext cx="8212066" cy="3765485"/>
              <a:chOff x="568285" y="1907327"/>
              <a:chExt cx="8212066" cy="376548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68285" y="4149080"/>
                <a:ext cx="2441448" cy="1281955"/>
              </a:xfrm>
              <a:prstGeom prst="rect">
                <a:avLst/>
              </a:prstGeom>
              <a:solidFill>
                <a:srgbClr val="28282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6" name="Picture 2" descr="https://fthmb.tqn.com/TJGcSyGkKZhuqNkRqOTpAxC8al4=/768x0/filters:no_upscale()/about/Color_head_RNS-56a2add73df78cf77278ba57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7474" y="1907327"/>
                <a:ext cx="2441448" cy="2441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651754" y="4174560"/>
                <a:ext cx="2196645" cy="120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5">
                  <a:defRPr/>
                </a:pPr>
                <a:r>
                  <a:rPr lang="en-US" sz="1867" dirty="0">
                    <a:solidFill>
                      <a:srgbClr val="FFFFFF"/>
                    </a:solidFill>
                    <a:cs typeface="Calibri"/>
                  </a:rPr>
                  <a:t>Software is autonomously learning and creating new knowledge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442615" y="4149080"/>
                <a:ext cx="2443922" cy="1281955"/>
              </a:xfrm>
              <a:prstGeom prst="rect">
                <a:avLst/>
              </a:prstGeom>
              <a:solidFill>
                <a:srgbClr val="28282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581508" y="4205313"/>
                <a:ext cx="2196645" cy="120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5">
                  <a:defRPr/>
                </a:pPr>
                <a:r>
                  <a:rPr lang="en-US" sz="1867" dirty="0">
                    <a:solidFill>
                      <a:srgbClr val="FFFFFF"/>
                    </a:solidFill>
                    <a:cs typeface="Calibri"/>
                  </a:rPr>
                  <a:t>A $1,000 computer is now 1,000x more powerful than the human brain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329759" y="4149080"/>
                <a:ext cx="2450592" cy="1281955"/>
              </a:xfrm>
              <a:prstGeom prst="rect">
                <a:avLst/>
              </a:prstGeom>
              <a:solidFill>
                <a:srgbClr val="28282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322514" y="4194694"/>
                <a:ext cx="2410267" cy="147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5">
                  <a:defRPr/>
                </a:pPr>
                <a:r>
                  <a:rPr lang="en-US" sz="1867" dirty="0">
                    <a:solidFill>
                      <a:srgbClr val="FFFFFF"/>
                    </a:solidFill>
                    <a:cs typeface="Calibri"/>
                  </a:rPr>
                  <a:t>VR eyeglasses and headphones are replaced with </a:t>
                </a:r>
              </a:p>
              <a:p>
                <a:pPr algn="ctr" defTabSz="1218995">
                  <a:defRPr/>
                </a:pPr>
                <a:r>
                  <a:rPr lang="en-US" sz="1867" dirty="0">
                    <a:solidFill>
                      <a:srgbClr val="FFFFFF"/>
                    </a:solidFill>
                    <a:cs typeface="Calibri"/>
                  </a:rPr>
                  <a:t>computer implants</a:t>
                </a:r>
              </a:p>
              <a:p>
                <a:pPr algn="ctr" defTabSz="1218995">
                  <a:defRPr/>
                </a:pPr>
                <a:endParaRPr lang="en-US" sz="1867" dirty="0">
                  <a:solidFill>
                    <a:srgbClr val="FFFFFF"/>
                  </a:solidFill>
                  <a:cs typeface="Calibri"/>
                </a:endParaRP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507999" y="372350"/>
            <a:ext cx="11325935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cap="all" dirty="0" smtClean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Technology continues to advance exponentially</a:t>
            </a:r>
            <a:endParaRPr lang="en-US" sz="3333" b="1" cap="all" dirty="0">
              <a:solidFill>
                <a:srgbClr val="FFFFFF"/>
              </a:solidFill>
              <a:latin typeface="TSTAR Q" panose="02000806030000020004" pitchFamily="50" charset="0"/>
              <a:ea typeface="+mj-ea"/>
              <a:cs typeface="+mj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653" y="4010753"/>
            <a:ext cx="12191999" cy="28064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39" y="2743003"/>
            <a:ext cx="12185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STAR Q" panose="02000806030000020004" pitchFamily="50" charset="0"/>
              </a:rPr>
              <a:t>Apply the Varian Rule </a:t>
            </a:r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to </a:t>
            </a:r>
            <a:r>
              <a:rPr lang="en-US" sz="3600" dirty="0">
                <a:solidFill>
                  <a:schemeClr val="bg1"/>
                </a:solidFill>
                <a:latin typeface="TSTAR Q" panose="02000806030000020004" pitchFamily="50" charset="0"/>
              </a:rPr>
              <a:t>round out </a:t>
            </a:r>
            <a:endParaRPr lang="en-US" sz="3600" dirty="0" smtClean="0">
              <a:solidFill>
                <a:schemeClr val="bg1"/>
              </a:solidFill>
              <a:latin typeface="TSTAR Q" panose="02000806030000020004" pitchFamily="50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your technology </a:t>
            </a:r>
            <a:r>
              <a:rPr lang="en-US" sz="3600" dirty="0">
                <a:solidFill>
                  <a:schemeClr val="bg1"/>
                </a:solidFill>
                <a:latin typeface="TSTAR Q" panose="02000806030000020004" pitchFamily="50" charset="0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16281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9" y="1384797"/>
            <a:ext cx="2254928" cy="3382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8229" y="4796175"/>
            <a:ext cx="2116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STAR Q" panose="02000806030000020004" pitchFamily="50" charset="0"/>
              </a:rPr>
              <a:t>Hal R. Varian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STAR Q" panose="02000806030000020004" pitchFamily="50" charset="0"/>
              </a:rPr>
              <a:t>Chief Economist </a:t>
            </a:r>
            <a:endParaRPr lang="en-US" dirty="0" smtClean="0">
              <a:solidFill>
                <a:schemeClr val="bg1"/>
              </a:solidFill>
              <a:latin typeface="TSTAR Q" panose="02000806030000020004" pitchFamily="50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at </a:t>
            </a:r>
            <a:r>
              <a:rPr lang="en-US" dirty="0">
                <a:solidFill>
                  <a:schemeClr val="bg1"/>
                </a:solidFill>
                <a:latin typeface="TSTAR Q" panose="02000806030000020004" pitchFamily="50" charset="0"/>
              </a:rPr>
              <a:t>Google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284279" y="1059903"/>
            <a:ext cx="50800" cy="5212080"/>
          </a:xfrm>
          <a:prstGeom prst="line">
            <a:avLst/>
          </a:prstGeom>
          <a:ln>
            <a:solidFill>
              <a:srgbClr val="2C90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7999" y="372350"/>
            <a:ext cx="6317803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cap="all" dirty="0" smtClean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Varian rule</a:t>
            </a:r>
            <a:endParaRPr lang="en-US" sz="3333" b="1" cap="all" dirty="0">
              <a:solidFill>
                <a:srgbClr val="FFFFFF"/>
              </a:solidFill>
              <a:latin typeface="TSTAR Q" panose="02000806030000020004" pitchFamily="50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 bwMode="auto">
          <a:xfrm>
            <a:off x="4441283" y="2220954"/>
            <a:ext cx="6312575" cy="203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530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6682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STAR Q" panose="02000806030000020004" pitchFamily="50" charset="0"/>
              </a:rPr>
              <a:t>A simple way to forecast the future is to look at what wealthy people have today; middle-income people will have something equivalent </a:t>
            </a:r>
            <a:r>
              <a:rPr lang="en-US" sz="2800" dirty="0">
                <a:solidFill>
                  <a:schemeClr val="bg1"/>
                </a:solidFill>
                <a:latin typeface="TSTAR Q" panose="02000806030000020004" pitchFamily="50" charset="0"/>
              </a:rPr>
              <a:t>in 10 years, and </a:t>
            </a:r>
            <a:r>
              <a:rPr lang="en-US" sz="2800" dirty="0" smtClean="0">
                <a:solidFill>
                  <a:schemeClr val="bg1"/>
                </a:solidFill>
                <a:latin typeface="TSTAR Q" panose="02000806030000020004" pitchFamily="50" charset="0"/>
              </a:rPr>
              <a:t>the </a:t>
            </a:r>
            <a:r>
              <a:rPr lang="en-US" sz="2800" dirty="0">
                <a:solidFill>
                  <a:schemeClr val="bg1"/>
                </a:solidFill>
                <a:latin typeface="TSTAR Q" panose="02000806030000020004" pitchFamily="50" charset="0"/>
              </a:rPr>
              <a:t>rest of the population will have in an additional </a:t>
            </a:r>
            <a:r>
              <a:rPr lang="en-US" sz="2800" dirty="0" smtClean="0">
                <a:solidFill>
                  <a:schemeClr val="bg1"/>
                </a:solidFill>
                <a:latin typeface="TSTAR Q" panose="02000806030000020004" pitchFamily="50" charset="0"/>
              </a:rPr>
              <a:t>decade.</a:t>
            </a:r>
            <a:endParaRPr lang="en-US" sz="2800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53898" y="4370464"/>
            <a:ext cx="218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9EC2"/>
                </a:solidFill>
                <a:cs typeface="Arial" panose="020B0604020202020204" pitchFamily="34" charset="0"/>
              </a:rPr>
              <a:t>Hal R. Varian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EC2"/>
                </a:solidFill>
                <a:cs typeface="Arial" panose="020B0604020202020204" pitchFamily="34" charset="0"/>
              </a:rPr>
              <a:t>Chief Economist at Google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738880" y="2168974"/>
            <a:ext cx="7070761" cy="2039972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“A simple way to forecast the future is to look at what rich people have today; middle-income people will have something equivalent in 10 years, and poor people will have it in an additional decade.”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57909" y="2071868"/>
            <a:ext cx="7418093" cy="2131892"/>
            <a:chOff x="3544523" y="2097895"/>
            <a:chExt cx="5569371" cy="213189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1" t="23658" r="6484" b="41458"/>
            <a:stretch/>
          </p:blipFill>
          <p:spPr>
            <a:xfrm>
              <a:off x="3544523" y="2097895"/>
              <a:ext cx="5569371" cy="1956122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Content Placeholder 3"/>
            <p:cNvSpPr txBox="1">
              <a:spLocks/>
            </p:cNvSpPr>
            <p:nvPr/>
          </p:nvSpPr>
          <p:spPr bwMode="auto">
            <a:xfrm>
              <a:off x="3701040" y="2189815"/>
              <a:ext cx="5308600" cy="2039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defTabSz="457189" rtl="0" fontAlgn="base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indent="-182558" algn="l" defTabSz="457189" rtl="0" fontAlgn="base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indent="-182558" algn="l" defTabSz="457189" rtl="0" fontAlgn="base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Font typeface="Lucida Grande"/>
                <a:buChar char="–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25530" indent="-182558" algn="l" defTabSz="457189" rtl="0" fontAlgn="base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Font typeface="Lucida Grande"/>
                <a:buChar char="»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6682" indent="-182558" algn="l" defTabSz="457189" rtl="0" fontAlgn="base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◦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FFFFFF"/>
                  </a:solidFill>
                </a:rPr>
                <a:t>“A simple way to forecast the future is to look at what wealthy people have today; middle-income people will have something equivalent in 10 years, and the rest of the population will have in an additional decade.”</a:t>
              </a:r>
            </a:p>
          </p:txBody>
        </p:sp>
      </p:grpSp>
      <p:pic>
        <p:nvPicPr>
          <p:cNvPr id="1026" name="Picture 2" descr="http://3.bp.blogspot.com/-WQ6lK5mO5B8/UUGmVr9TctI/AAAAAAAAA90/aq-VhoA20wk/s1600/20130312+minge+P+00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0" b="5065"/>
          <a:stretch/>
        </p:blipFill>
        <p:spPr bwMode="auto">
          <a:xfrm>
            <a:off x="1" y="1755513"/>
            <a:ext cx="12191988" cy="35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6897" y="2025212"/>
            <a:ext cx="11411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What do wealthy people have access to? Private Drivers / Chauffeurs…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4658" y="2549009"/>
            <a:ext cx="5058713" cy="23368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1" b="29367"/>
          <a:stretch/>
        </p:blipFill>
        <p:spPr>
          <a:xfrm flipH="1">
            <a:off x="1898247" y="4123090"/>
            <a:ext cx="4370473" cy="12514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7999" y="372350"/>
            <a:ext cx="6317803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cap="all" dirty="0" smtClean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Varian rule</a:t>
            </a:r>
            <a:endParaRPr lang="en-US" sz="3333" b="1" cap="all" dirty="0">
              <a:solidFill>
                <a:srgbClr val="FFFFFF"/>
              </a:solidFill>
              <a:latin typeface="TSTAR Q" panose="02000806030000020004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39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1.07122 0.0050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24382" y="0"/>
            <a:ext cx="8567617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latin typeface="TSTAR Q" panose="02000806030000020004" pitchFamily="50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587651" y="2462573"/>
            <a:ext cx="0" cy="435145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74" y="0"/>
            <a:ext cx="3622848" cy="6868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sp>
        <p:nvSpPr>
          <p:cNvPr id="35" name="Title 2"/>
          <p:cNvSpPr>
            <a:spLocks noGrp="1"/>
          </p:cNvSpPr>
          <p:nvPr>
            <p:ph type="title"/>
          </p:nvPr>
        </p:nvSpPr>
        <p:spPr>
          <a:xfrm>
            <a:off x="4408591" y="217999"/>
            <a:ext cx="6247082" cy="86868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TSTAR Q" panose="02000806030000020004" pitchFamily="50" charset="0"/>
              </a:rPr>
              <a:t>The art of the possible</a:t>
            </a:r>
            <a:endParaRPr lang="en-US" sz="3200" dirty="0">
              <a:solidFill>
                <a:schemeClr val="bg2"/>
              </a:solidFill>
              <a:latin typeface="TSTAR Q" panose="02000806030000020004" pitchFamily="50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0" y="816634"/>
            <a:ext cx="3625822" cy="371155"/>
          </a:xfrm>
        </p:spPr>
        <p:txBody>
          <a:bodyPr/>
          <a:lstStyle/>
          <a:p>
            <a:pPr algn="ctr"/>
            <a:r>
              <a:rPr lang="en-US" sz="3200" b="1" i="1" dirty="0">
                <a:latin typeface="TSTAR Q" panose="02000806030000020004" pitchFamily="50" charset="0"/>
              </a:rPr>
              <a:t>LINEAR GROWTH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454815" y="766847"/>
            <a:ext cx="6225089" cy="37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530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6682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 dirty="0">
                <a:solidFill>
                  <a:srgbClr val="FFFFFF"/>
                </a:solidFill>
                <a:latin typeface="TSTAR Q" panose="02000806030000020004" pitchFamily="50" charset="0"/>
              </a:rPr>
              <a:t>EXPONENTIAL GROWTH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100313" y="5783784"/>
            <a:ext cx="3535796" cy="37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530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6682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rgbClr val="000000"/>
                </a:solidFill>
                <a:latin typeface="TSTAR Q" panose="02000806030000020004" pitchFamily="50" charset="0"/>
              </a:rPr>
              <a:t>Linear thinking companies </a:t>
            </a:r>
            <a:endParaRPr lang="en-US" sz="1800" b="1" dirty="0" smtClean="0">
              <a:solidFill>
                <a:srgbClr val="000000"/>
              </a:solidFill>
              <a:latin typeface="TSTAR Q" panose="02000806030000020004" pitchFamily="50" charset="0"/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TSTAR Q" panose="02000806030000020004" pitchFamily="50" charset="0"/>
              </a:rPr>
              <a:t>get </a:t>
            </a:r>
            <a:r>
              <a:rPr lang="en-US" sz="1800" b="1" dirty="0">
                <a:solidFill>
                  <a:srgbClr val="000000"/>
                </a:solidFill>
                <a:latin typeface="TSTAR Q" panose="02000806030000020004" pitchFamily="50" charset="0"/>
              </a:rPr>
              <a:t>displaced </a:t>
            </a:r>
            <a:r>
              <a:rPr lang="en-US" sz="1800" b="1" dirty="0" smtClean="0">
                <a:solidFill>
                  <a:srgbClr val="000000"/>
                </a:solidFill>
                <a:latin typeface="TSTAR Q" panose="02000806030000020004" pitchFamily="50" charset="0"/>
              </a:rPr>
              <a:t>by</a:t>
            </a:r>
          </a:p>
          <a:p>
            <a:pPr algn="ctr">
              <a:lnSpc>
                <a:spcPct val="100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TSTAR Q" panose="02000806030000020004" pitchFamily="50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TSTAR Q" panose="02000806030000020004" pitchFamily="50" charset="0"/>
              </a:rPr>
              <a:t>exponential technologies </a:t>
            </a:r>
          </a:p>
        </p:txBody>
      </p:sp>
      <p:pic>
        <p:nvPicPr>
          <p:cNvPr id="1032" name="Picture 8" descr="http://www.jonsaxton.com/wp-content/uploads/2015/04/u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6" y="4824064"/>
            <a:ext cx="2995381" cy="149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73" y="2297879"/>
            <a:ext cx="891247" cy="891247"/>
          </a:xfrm>
          <a:prstGeom prst="rect">
            <a:avLst/>
          </a:prstGeom>
        </p:spPr>
      </p:pic>
      <p:sp>
        <p:nvSpPr>
          <p:cNvPr id="19" name="Content Placeholder 3"/>
          <p:cNvSpPr txBox="1">
            <a:spLocks/>
          </p:cNvSpPr>
          <p:nvPr/>
        </p:nvSpPr>
        <p:spPr bwMode="auto">
          <a:xfrm>
            <a:off x="0" y="1656248"/>
            <a:ext cx="3625822" cy="70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530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6682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>
                <a:solidFill>
                  <a:srgbClr val="000000"/>
                </a:solidFill>
                <a:latin typeface="TSTAR Q" panose="02000806030000020004" pitchFamily="50" charset="0"/>
              </a:rPr>
              <a:t>Taxi Industry</a:t>
            </a:r>
          </a:p>
        </p:txBody>
      </p:sp>
      <p:pic>
        <p:nvPicPr>
          <p:cNvPr id="1038" name="Picture 14" descr="http://shreejitaxiservices.com/wp-content/uploads/2012/05/tax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2" y="4229254"/>
            <a:ext cx="2385279" cy="126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29570" y="1117570"/>
            <a:ext cx="623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Uber is riding the exponential curve and disrupting the transportation industry!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26421" t="1458" r="25940" b="2782"/>
          <a:stretch/>
        </p:blipFill>
        <p:spPr>
          <a:xfrm>
            <a:off x="5425698" y="2637146"/>
            <a:ext cx="250379" cy="503287"/>
          </a:xfrm>
          <a:prstGeom prst="roundRect">
            <a:avLst/>
          </a:prstGeom>
        </p:spPr>
      </p:pic>
      <p:pic>
        <p:nvPicPr>
          <p:cNvPr id="1044" name="Picture 20" descr="http://www.timsackett.com/wp-content/uploads/2014/11/uber-su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28" y="1962808"/>
            <a:ext cx="466524" cy="6332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threesides.com.au/wp-content/uploads/2015/05/Algorith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83" y="1504156"/>
            <a:ext cx="822753" cy="8227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019609" y="3199667"/>
            <a:ext cx="1003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Smartphone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01777" y="2673440"/>
            <a:ext cx="100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Surge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Pricing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67208" y="2341016"/>
            <a:ext cx="100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Clustering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Algorithms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41994" y="6323150"/>
            <a:ext cx="243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Everyone’s Private Driver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624382" y="4249906"/>
            <a:ext cx="0" cy="245272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0" name="Picture 26" descr="http://www.zonablack.com/pictures/items/3/0/86.20120504072255687.1.lar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05" y="2909638"/>
            <a:ext cx="3634860" cy="36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696302" y="3235740"/>
            <a:ext cx="221590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Uber will eventually replace all its drivers with self-driving cars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199069" y="1693088"/>
            <a:ext cx="10037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Sensors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Lidar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Radar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GPS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Guidance</a:t>
            </a:r>
          </a:p>
        </p:txBody>
      </p:sp>
      <p:pic>
        <p:nvPicPr>
          <p:cNvPr id="1056" name="Picture 32" descr="http://i133.photobucket.com/albums/q62/anya678/task-11-10/illustrations/4-infographics-and-videos-to-better-understand-driverless-cars-01_zps8c8e64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589" y="3960898"/>
            <a:ext cx="2205617" cy="22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urved Connector 24"/>
          <p:cNvCxnSpPr/>
          <p:nvPr/>
        </p:nvCxnSpPr>
        <p:spPr>
          <a:xfrm rot="360000" flipV="1">
            <a:off x="3952658" y="4103249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>
          <a:xfrm rot="360000" flipV="1">
            <a:off x="4537520" y="3770807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>
          <a:xfrm rot="360000" flipV="1">
            <a:off x="5145624" y="3398642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 rot="360000" flipV="1">
            <a:off x="5808616" y="2999032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rot="360000" flipV="1">
            <a:off x="6330578" y="2620967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4097393">
            <a:off x="642130" y="-2666065"/>
            <a:ext cx="2743200" cy="13232259"/>
          </a:xfrm>
          <a:prstGeom prst="arc">
            <a:avLst>
              <a:gd name="adj1" fmla="val 16454207"/>
              <a:gd name="adj2" fmla="val 19233928"/>
            </a:avLst>
          </a:prstGeom>
          <a:ln w="76200">
            <a:solidFill>
              <a:srgbClr val="009E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sp>
        <p:nvSpPr>
          <p:cNvPr id="18" name="Isosceles Triangle 17"/>
          <p:cNvSpPr/>
          <p:nvPr/>
        </p:nvSpPr>
        <p:spPr>
          <a:xfrm rot="2663559">
            <a:off x="7724233" y="1796418"/>
            <a:ext cx="645382" cy="448351"/>
          </a:xfrm>
          <a:prstGeom prst="triangle">
            <a:avLst/>
          </a:prstGeom>
          <a:solidFill>
            <a:srgbClr val="24D0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78815" y="3471657"/>
            <a:ext cx="100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Mapping Software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29938" t="21581" r="22661" b="7841"/>
          <a:stretch/>
        </p:blipFill>
        <p:spPr>
          <a:xfrm>
            <a:off x="4596083" y="3009158"/>
            <a:ext cx="518223" cy="44439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23458" r="681" b="8558"/>
          <a:stretch/>
        </p:blipFill>
        <p:spPr>
          <a:xfrm>
            <a:off x="0" y="1133475"/>
            <a:ext cx="12192000" cy="4594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47274" y="5686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Internet of things        Google Self- Driving Car</a:t>
            </a:r>
            <a:r>
              <a:rPr lang="en-US" sz="3600" dirty="0">
                <a:solidFill>
                  <a:schemeClr val="bg1"/>
                </a:solidFill>
                <a:latin typeface="TSTAR Q" panose="02000806030000020004" pitchFamily="50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STAR Q" panose="02000806030000020004" pitchFamily="50" charset="0"/>
              </a:rPr>
              <a:t>       Tesla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336381" y="828189"/>
            <a:ext cx="140677" cy="14067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686480" y="841098"/>
            <a:ext cx="140677" cy="14067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1943" y="4342875"/>
            <a:ext cx="3731744" cy="24878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7125" y="4409488"/>
            <a:ext cx="4459637" cy="29666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83212" y="3537205"/>
            <a:ext cx="3161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Tesla Model 3: </a:t>
            </a:r>
          </a:p>
          <a:p>
            <a:pPr lvl="0"/>
            <a:r>
              <a:rPr lang="en-US" sz="2000" dirty="0" smtClean="0">
                <a:solidFill>
                  <a:schemeClr val="bg1"/>
                </a:solidFill>
                <a:latin typeface="TSTAR Q" panose="02000806030000020004" pitchFamily="50" charset="0"/>
              </a:rPr>
              <a:t>400,000 </a:t>
            </a:r>
            <a:r>
              <a:rPr lang="en-US" sz="2000" dirty="0">
                <a:solidFill>
                  <a:schemeClr val="bg1"/>
                </a:solidFill>
                <a:latin typeface="TSTAR Q" panose="02000806030000020004" pitchFamily="50" charset="0"/>
              </a:rPr>
              <a:t>preordered units that </a:t>
            </a:r>
            <a:r>
              <a:rPr lang="en-US" sz="2000" dirty="0" smtClean="0">
                <a:solidFill>
                  <a:schemeClr val="bg1"/>
                </a:solidFill>
                <a:latin typeface="TSTAR Q" panose="02000806030000020004" pitchFamily="50" charset="0"/>
              </a:rPr>
              <a:t>representing </a:t>
            </a:r>
            <a:r>
              <a:rPr lang="en-US" sz="2000" dirty="0">
                <a:solidFill>
                  <a:schemeClr val="bg1"/>
                </a:solidFill>
                <a:latin typeface="TSTAR Q" panose="02000806030000020004" pitchFamily="50" charset="0"/>
              </a:rPr>
              <a:t>a sales backlog of $14 billion.</a:t>
            </a:r>
          </a:p>
        </p:txBody>
      </p:sp>
    </p:spTree>
    <p:extLst>
      <p:ext uri="{BB962C8B-B14F-4D97-AF65-F5344CB8AC3E}">
        <p14:creationId xmlns:p14="http://schemas.microsoft.com/office/powerpoint/2010/main" val="10632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8371"/>
            <a:ext cx="436738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0" y="3187128"/>
            <a:ext cx="2190350" cy="21903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34876" y="-12879"/>
            <a:ext cx="8057123" cy="6879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STAR Q" panose="02000806030000020004" pitchFamily="50" charset="0"/>
              </a:rPr>
              <a:t>z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201176" y="2781301"/>
            <a:ext cx="0" cy="407619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8591" y="217999"/>
            <a:ext cx="6247082" cy="86868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TSTAR Q" panose="02000806030000020004" pitchFamily="50" charset="0"/>
              </a:rPr>
              <a:t>The art of the possible</a:t>
            </a:r>
            <a:endParaRPr lang="en-US" dirty="0">
              <a:solidFill>
                <a:schemeClr val="bg2"/>
              </a:solidFill>
              <a:latin typeface="TSTAR Q" panose="02000806030000020004" pitchFamily="50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" y="816634"/>
            <a:ext cx="4101812" cy="371155"/>
          </a:xfrm>
        </p:spPr>
        <p:txBody>
          <a:bodyPr/>
          <a:lstStyle/>
          <a:p>
            <a:pPr algn="ctr"/>
            <a:r>
              <a:rPr lang="en-US" sz="3200" b="1" i="1" dirty="0">
                <a:latin typeface="TSTAR Q" panose="02000806030000020004" pitchFamily="50" charset="0"/>
              </a:rPr>
              <a:t>LINEAR GROWTH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454815" y="766847"/>
            <a:ext cx="6225089" cy="37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530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6682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 dirty="0">
                <a:solidFill>
                  <a:srgbClr val="FFFFFF"/>
                </a:solidFill>
                <a:latin typeface="TSTAR Q" panose="02000806030000020004" pitchFamily="50" charset="0"/>
              </a:rPr>
              <a:t>EXPONENTIAL GROWTH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 bwMode="auto">
          <a:xfrm>
            <a:off x="1" y="1654029"/>
            <a:ext cx="4142787" cy="70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530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6682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>
                <a:solidFill>
                  <a:srgbClr val="000000"/>
                </a:solidFill>
                <a:latin typeface="TSTAR Q" panose="02000806030000020004" pitchFamily="50" charset="0"/>
              </a:rPr>
              <a:t>Financial Industry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6236" y="5677599"/>
            <a:ext cx="243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ETFs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Mutual Funds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4142789" y="4498715"/>
            <a:ext cx="0" cy="236740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360000" flipV="1">
            <a:off x="3952658" y="4103249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>
          <a:xfrm rot="360000" flipV="1">
            <a:off x="4537520" y="3770807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>
          <a:xfrm rot="360000" flipV="1">
            <a:off x="5145624" y="3398642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 rot="360000" flipV="1">
            <a:off x="5808616" y="2999032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4097393">
            <a:off x="642130" y="-2666065"/>
            <a:ext cx="2743200" cy="13232259"/>
          </a:xfrm>
          <a:prstGeom prst="arc">
            <a:avLst>
              <a:gd name="adj1" fmla="val 16454207"/>
              <a:gd name="adj2" fmla="val 19986424"/>
            </a:avLst>
          </a:prstGeom>
          <a:ln w="76200">
            <a:solidFill>
              <a:srgbClr val="009E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sp>
        <p:nvSpPr>
          <p:cNvPr id="75" name="Content Placeholder 3"/>
          <p:cNvSpPr txBox="1">
            <a:spLocks/>
          </p:cNvSpPr>
          <p:nvPr/>
        </p:nvSpPr>
        <p:spPr bwMode="auto">
          <a:xfrm>
            <a:off x="1" y="2245687"/>
            <a:ext cx="4134874" cy="37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530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6682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000000"/>
                </a:solidFill>
                <a:latin typeface="TSTAR Q" panose="02000806030000020004" pitchFamily="50" charset="0"/>
              </a:rPr>
              <a:t>Linear thinking </a:t>
            </a:r>
            <a:r>
              <a:rPr lang="en-US" sz="1400" b="1" dirty="0" smtClean="0">
                <a:solidFill>
                  <a:srgbClr val="000000"/>
                </a:solidFill>
                <a:latin typeface="TSTAR Q" panose="02000806030000020004" pitchFamily="50" charset="0"/>
              </a:rPr>
              <a:t>companies</a:t>
            </a:r>
          </a:p>
          <a:p>
            <a:pPr algn="ctr">
              <a:lnSpc>
                <a:spcPct val="1000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TSTAR Q" panose="02000806030000020004" pitchFamily="50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TSTAR Q" panose="02000806030000020004" pitchFamily="50" charset="0"/>
              </a:rPr>
              <a:t>get displaced by </a:t>
            </a:r>
            <a:endParaRPr lang="en-US" sz="1400" b="1" dirty="0" smtClean="0">
              <a:solidFill>
                <a:srgbClr val="000000"/>
              </a:solidFill>
              <a:latin typeface="TSTAR Q" panose="02000806030000020004" pitchFamily="50" charset="0"/>
            </a:endParaRPr>
          </a:p>
          <a:p>
            <a:pPr algn="ctr">
              <a:lnSpc>
                <a:spcPct val="1000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TSTAR Q" panose="02000806030000020004" pitchFamily="50" charset="0"/>
              </a:rPr>
              <a:t>exponential </a:t>
            </a:r>
            <a:r>
              <a:rPr lang="en-US" sz="1400" b="1" dirty="0">
                <a:solidFill>
                  <a:srgbClr val="000000"/>
                </a:solidFill>
                <a:latin typeface="TSTAR Q" panose="02000806030000020004" pitchFamily="50" charset="0"/>
              </a:rPr>
              <a:t>technologies </a:t>
            </a:r>
          </a:p>
        </p:txBody>
      </p:sp>
      <p:sp>
        <p:nvSpPr>
          <p:cNvPr id="76" name="Content Placeholder 3"/>
          <p:cNvSpPr txBox="1">
            <a:spLocks/>
          </p:cNvSpPr>
          <p:nvPr/>
        </p:nvSpPr>
        <p:spPr bwMode="auto">
          <a:xfrm>
            <a:off x="1" y="5191343"/>
            <a:ext cx="4134874" cy="70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530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6682" indent="-182558" algn="l" defTabSz="457189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rgbClr val="000000"/>
              </a:solidFill>
              <a:latin typeface="TSTAR Q" panose="02000806030000020004" pitchFamily="50" charset="0"/>
            </a:endParaRPr>
          </a:p>
          <a:p>
            <a:pPr algn="ctr" defTabSz="457200"/>
            <a:r>
              <a:rPr lang="en-US" sz="1800" b="1" dirty="0">
                <a:solidFill>
                  <a:srgbClr val="000000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Venture Capital</a:t>
            </a:r>
          </a:p>
          <a:p>
            <a:pPr algn="ctr" defTabSz="457200"/>
            <a:r>
              <a:rPr lang="en-US" sz="1800" b="1" dirty="0">
                <a:solidFill>
                  <a:srgbClr val="000000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Wealth Management</a:t>
            </a:r>
          </a:p>
          <a:p>
            <a:pPr algn="ctr" defTabSz="457200"/>
            <a:r>
              <a:rPr lang="en-US" sz="1800" b="1" dirty="0">
                <a:solidFill>
                  <a:srgbClr val="000000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Hedge Funds</a:t>
            </a:r>
          </a:p>
          <a:p>
            <a:pPr algn="ctr" defTabSz="457200"/>
            <a:endParaRPr lang="en-US" sz="1600" b="1" dirty="0">
              <a:solidFill>
                <a:srgbClr val="000000"/>
              </a:solidFill>
              <a:latin typeface="TSTAR Q" panose="02000806030000020004" pitchFamily="50" charset="0"/>
              <a:cs typeface="Arial" panose="020B0604020202020204" pitchFamily="34" charset="0"/>
            </a:endParaRPr>
          </a:p>
          <a:p>
            <a:pPr algn="ctr" defTabSz="457200"/>
            <a:endParaRPr lang="en-US" sz="1600" b="1" dirty="0">
              <a:solidFill>
                <a:srgbClr val="000000"/>
              </a:solidFill>
              <a:latin typeface="TSTAR Q" panose="02000806030000020004" pitchFamily="50" charset="0"/>
              <a:cs typeface="Arial" panose="020B0604020202020204" pitchFamily="34" charset="0"/>
            </a:endParaRPr>
          </a:p>
        </p:txBody>
      </p:sp>
      <p:cxnSp>
        <p:nvCxnSpPr>
          <p:cNvPr id="56" name="Curved Connector 55"/>
          <p:cNvCxnSpPr/>
          <p:nvPr/>
        </p:nvCxnSpPr>
        <p:spPr>
          <a:xfrm rot="360000" flipV="1">
            <a:off x="6330578" y="2620967"/>
            <a:ext cx="1741196" cy="587396"/>
          </a:xfrm>
          <a:prstGeom prst="curvedConnector3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 rot="2663559">
            <a:off x="7858242" y="1878725"/>
            <a:ext cx="351927" cy="267321"/>
          </a:xfrm>
          <a:prstGeom prst="triangle">
            <a:avLst/>
          </a:prstGeom>
          <a:solidFill>
            <a:srgbClr val="24D0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717250" y="2781302"/>
            <a:ext cx="3466540" cy="2695296"/>
            <a:chOff x="6144444" y="3309248"/>
            <a:chExt cx="2765735" cy="2097483"/>
          </a:xfrm>
        </p:grpSpPr>
        <p:grpSp>
          <p:nvGrpSpPr>
            <p:cNvPr id="20" name="Group 19"/>
            <p:cNvGrpSpPr/>
            <p:nvPr/>
          </p:nvGrpSpPr>
          <p:grpSpPr>
            <a:xfrm>
              <a:off x="6144444" y="3309248"/>
              <a:ext cx="2765735" cy="2097483"/>
              <a:chOff x="9064595" y="2946137"/>
              <a:chExt cx="2765735" cy="2097483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9064595" y="3812010"/>
                <a:ext cx="836342" cy="28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dirty="0">
                  <a:solidFill>
                    <a:srgbClr val="FFFFFF"/>
                  </a:solidFill>
                  <a:latin typeface="TSTAR Q" panose="02000806030000020004" pitchFamily="50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28" name="Picture 4" descr="http://wmtoday.com/wp-content/uploads/2015/02/Screen-Shot-2015-02-26-at-1.31.08-PM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08" t="2128" r="1420" b="2750"/>
              <a:stretch/>
            </p:blipFill>
            <p:spPr bwMode="auto">
              <a:xfrm>
                <a:off x="9181812" y="2946137"/>
                <a:ext cx="2648518" cy="209748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9238984" y="3581954"/>
                <a:ext cx="964807" cy="92552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TSTAR Q" panose="02000806030000020004" pitchFamily="50" charset="0"/>
                </a:endParaRP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10410046" y="3461647"/>
                <a:ext cx="934713" cy="507072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TSTAR Q" panose="02000806030000020004" pitchFamily="50" charset="0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7410391" y="3861395"/>
              <a:ext cx="1093722" cy="40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TSTAR Q" panose="02000806030000020004" pitchFamily="50" charset="0"/>
                  <a:cs typeface="Arial" panose="020B0604020202020204" pitchFamily="34" charset="0"/>
                </a:rPr>
                <a:t>Smart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TSTAR Q" panose="02000806030000020004" pitchFamily="50" charset="0"/>
                  <a:cs typeface="Arial" panose="020B0604020202020204" pitchFamily="34" charset="0"/>
                </a:rPr>
                <a:t> Alpha</a:t>
              </a:r>
              <a:endParaRPr lang="en-US" sz="1400" b="1" dirty="0">
                <a:solidFill>
                  <a:srgbClr val="000000"/>
                </a:solidFill>
                <a:latin typeface="TSTAR Q" panose="02000806030000020004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320954" y="3957701"/>
              <a:ext cx="939940" cy="98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latin typeface="TSTAR Q" panose="02000806030000020004" pitchFamily="50" charset="0"/>
                  <a:cs typeface="Arial" panose="020B0604020202020204" pitchFamily="34" charset="0"/>
                </a:rPr>
                <a:t>Investments Optimized for Taxes and Long Term Return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033094" y="5903544"/>
            <a:ext cx="296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Robo-advised Asset Allocation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and </a:t>
            </a:r>
            <a:r>
              <a:rPr lang="en-US" sz="1600" b="1" dirty="0">
                <a:solidFill>
                  <a:schemeClr val="bg1"/>
                </a:solidFill>
                <a:latin typeface="TSTAR Q" panose="02000806030000020004" pitchFamily="50" charset="0"/>
              </a:rPr>
              <a:t>D</a:t>
            </a:r>
            <a:r>
              <a:rPr lang="en-US" sz="16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iversification </a:t>
            </a:r>
            <a:endParaRPr lang="en-US" sz="1600" b="1" dirty="0">
              <a:solidFill>
                <a:schemeClr val="bg1"/>
              </a:solidFill>
              <a:latin typeface="TSTAR Q" panose="02000806030000020004" pitchFamily="50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699620" y="5903544"/>
            <a:ext cx="180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ETFs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Mutual Funds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75676" y="2326810"/>
            <a:ext cx="264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TSTAR Q" panose="02000806030000020004" pitchFamily="50" charset="0"/>
                <a:cs typeface="Arial" panose="020B0604020202020204" pitchFamily="34" charset="0"/>
              </a:rPr>
              <a:t>AI Enabled Financial Services  </a:t>
            </a:r>
            <a:endParaRPr lang="en-US" sz="1400" b="1" dirty="0">
              <a:solidFill>
                <a:schemeClr val="bg1"/>
              </a:solidFill>
              <a:latin typeface="TSTAR Q" panose="020008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1026" name="Picture 1" descr="http://tse1.mm.bing.net/th?&amp;id=OIP.Mdf3722d8c6156d1e90ddb0c89c9572c6H0&amp;w=300&amp;h=165&amp;c=0&amp;pid=1.9&amp;rs=0&amp;p=0&amp;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61" y="1224215"/>
            <a:ext cx="2064212" cy="11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9446823" y="4432244"/>
            <a:ext cx="1171558" cy="651595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STAR Q" panose="02000806030000020004" pitchFamily="50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99541" y="4395250"/>
            <a:ext cx="2066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atin typeface="TSTAR Q" panose="02000806030000020004" pitchFamily="50" charset="0"/>
                <a:cs typeface="Arial" panose="020B0604020202020204" pitchFamily="34" charset="0"/>
              </a:rPr>
              <a:t>Daily Living </a:t>
            </a:r>
            <a:endParaRPr lang="en-US" sz="1400" b="1" dirty="0" smtClean="0">
              <a:latin typeface="TSTAR Q" panose="02000806030000020004" pitchFamily="50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STAR Q" panose="02000806030000020004" pitchFamily="50" charset="0"/>
                <a:cs typeface="Arial" panose="020B0604020202020204" pitchFamily="34" charset="0"/>
              </a:rPr>
              <a:t>and </a:t>
            </a:r>
            <a:r>
              <a:rPr lang="en-US" sz="1400" b="1" dirty="0">
                <a:latin typeface="TSTAR Q" panose="02000806030000020004" pitchFamily="50" charset="0"/>
                <a:cs typeface="Arial" panose="020B0604020202020204" pitchFamily="34" charset="0"/>
              </a:rPr>
              <a:t>Life’s </a:t>
            </a:r>
            <a:endParaRPr lang="en-US" sz="1400" b="1" dirty="0" smtClean="0">
              <a:latin typeface="TSTAR Q" panose="02000806030000020004" pitchFamily="50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STAR Q" panose="02000806030000020004" pitchFamily="50" charset="0"/>
                <a:cs typeface="Arial" panose="020B0604020202020204" pitchFamily="34" charset="0"/>
              </a:rPr>
              <a:t>Expenses</a:t>
            </a:r>
            <a:endParaRPr lang="en-US" sz="1400" b="1" dirty="0">
              <a:latin typeface="TSTAR Q" panose="020008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20" y="4529472"/>
            <a:ext cx="2197622" cy="694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8" r="88040" b="24563"/>
          <a:stretch/>
        </p:blipFill>
        <p:spPr>
          <a:xfrm>
            <a:off x="4354711" y="5293847"/>
            <a:ext cx="512625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/>
          <a:stretch/>
        </p:blipFill>
        <p:spPr>
          <a:xfrm>
            <a:off x="4797866" y="5337796"/>
            <a:ext cx="2066564" cy="4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rot="10800000">
            <a:off x="2498" y="2522757"/>
            <a:ext cx="12192000" cy="388509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47831" y="646919"/>
            <a:ext cx="2399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STAR Q" panose="02000806030000020004" pitchFamily="50" charset="0"/>
              </a:rPr>
              <a:t>AMPLIFIED DISRUPTIVE </a:t>
            </a:r>
            <a:r>
              <a:rPr lang="en-US" sz="2400" dirty="0" smtClean="0">
                <a:solidFill>
                  <a:schemeClr val="bg1"/>
                </a:solidFill>
                <a:latin typeface="TSTAR Q" panose="02000806030000020004" pitchFamily="50" charset="0"/>
              </a:rPr>
              <a:t>TECHNOLOGY IN TRANSPORTATION</a:t>
            </a:r>
            <a:endParaRPr lang="en-US" sz="2400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92" y="557142"/>
            <a:ext cx="965699" cy="1149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996" y="984711"/>
            <a:ext cx="1596936" cy="521449"/>
          </a:xfrm>
          <a:prstGeom prst="rect">
            <a:avLst/>
          </a:prstGeom>
        </p:spPr>
      </p:pic>
      <p:sp>
        <p:nvSpPr>
          <p:cNvPr id="9" name="Plus 8"/>
          <p:cNvSpPr/>
          <p:nvPr/>
        </p:nvSpPr>
        <p:spPr>
          <a:xfrm>
            <a:off x="4023360" y="984711"/>
            <a:ext cx="409303" cy="399952"/>
          </a:xfrm>
          <a:prstGeom prst="mathPlu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sp>
        <p:nvSpPr>
          <p:cNvPr id="10" name="Plus 9"/>
          <p:cNvSpPr/>
          <p:nvPr/>
        </p:nvSpPr>
        <p:spPr>
          <a:xfrm>
            <a:off x="6039394" y="984711"/>
            <a:ext cx="409303" cy="399952"/>
          </a:xfrm>
          <a:prstGeom prst="mathPlu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sp>
        <p:nvSpPr>
          <p:cNvPr id="11" name="Equal 10"/>
          <p:cNvSpPr/>
          <p:nvPr/>
        </p:nvSpPr>
        <p:spPr>
          <a:xfrm>
            <a:off x="9205034" y="1059320"/>
            <a:ext cx="597626" cy="521449"/>
          </a:xfrm>
          <a:prstGeom prst="mathEqual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STAR Q" panose="02000806030000020004" pitchFamily="50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99" y="165181"/>
            <a:ext cx="1075510" cy="17147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83479" y="1818262"/>
            <a:ext cx="92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Waze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5482" y="1841323"/>
            <a:ext cx="165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Driverless Car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616" y="1824505"/>
            <a:ext cx="150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Smart Phone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b="25144"/>
          <a:stretch/>
        </p:blipFill>
        <p:spPr>
          <a:xfrm>
            <a:off x="2526457" y="402820"/>
            <a:ext cx="1313702" cy="1227133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1919831" y="956594"/>
            <a:ext cx="409303" cy="399952"/>
          </a:xfrm>
          <a:prstGeom prst="mathPlu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14987" y="3786436"/>
            <a:ext cx="182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STAR Q" panose="02000806030000020004" pitchFamily="50" charset="0"/>
              </a:rPr>
              <a:t>AMPLIFIED DISRUPTIVE TECHNOLOGY IN MARKETS</a:t>
            </a:r>
            <a:endParaRPr lang="en-US" sz="2400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724" y="5491490"/>
            <a:ext cx="179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Direct Investor Interaction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6" y="3243455"/>
            <a:ext cx="1298106" cy="1837410"/>
          </a:xfrm>
          <a:prstGeom prst="round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62648" y="5492506"/>
            <a:ext cx="2341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Electronic Execution and Recordkeeping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(Blockchain)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25" name="Plus 24"/>
          <p:cNvSpPr/>
          <p:nvPr/>
        </p:nvSpPr>
        <p:spPr>
          <a:xfrm>
            <a:off x="2046514" y="4079893"/>
            <a:ext cx="409303" cy="399952"/>
          </a:xfrm>
          <a:prstGeom prst="mathPlu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sp>
        <p:nvSpPr>
          <p:cNvPr id="26" name="Plus 25"/>
          <p:cNvSpPr/>
          <p:nvPr/>
        </p:nvSpPr>
        <p:spPr>
          <a:xfrm>
            <a:off x="6457712" y="4114349"/>
            <a:ext cx="409303" cy="399952"/>
          </a:xfrm>
          <a:prstGeom prst="mathPlu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sp>
        <p:nvSpPr>
          <p:cNvPr id="27" name="Equal 26"/>
          <p:cNvSpPr/>
          <p:nvPr/>
        </p:nvSpPr>
        <p:spPr>
          <a:xfrm>
            <a:off x="9242410" y="4253577"/>
            <a:ext cx="597626" cy="521449"/>
          </a:xfrm>
          <a:prstGeom prst="mathEqual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STAR Q" panose="02000806030000020004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87825" y="5491489"/>
            <a:ext cx="188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Nasdaq Financial Framework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417602" y="3838503"/>
            <a:ext cx="1250566" cy="11659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STAR Q" panose="02000806030000020004" pitchFamily="50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16861" r="11820"/>
          <a:stretch/>
        </p:blipFill>
        <p:spPr>
          <a:xfrm>
            <a:off x="7464122" y="4062046"/>
            <a:ext cx="1157525" cy="810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411701" y="1818621"/>
            <a:ext cx="150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Uber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t="-727" r="28541" b="727"/>
          <a:stretch/>
        </p:blipFill>
        <p:spPr>
          <a:xfrm>
            <a:off x="755433" y="3388425"/>
            <a:ext cx="1147889" cy="15179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579" y="3571647"/>
            <a:ext cx="429578" cy="4295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10050" r="8609" b="9562"/>
          <a:stretch/>
        </p:blipFill>
        <p:spPr>
          <a:xfrm>
            <a:off x="1402491" y="3590033"/>
            <a:ext cx="439685" cy="4297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16" y="4063863"/>
            <a:ext cx="432012" cy="4320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t="-727" r="28541" b="727"/>
          <a:stretch/>
        </p:blipFill>
        <p:spPr>
          <a:xfrm>
            <a:off x="901644" y="580839"/>
            <a:ext cx="568517" cy="981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6722" y="2967948"/>
            <a:ext cx="3223710" cy="25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16605"/>
            <a:ext cx="12192000" cy="24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TSTAR Q" panose="02000806030000020004" pitchFamily="50" charset="0"/>
              </a:rPr>
              <a:t>       As you are thinking about your future</a:t>
            </a:r>
          </a:p>
          <a:p>
            <a:pPr algn="ctr"/>
            <a:endParaRPr lang="en-US" sz="3600" dirty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algn="ctr"/>
            <a:endParaRPr lang="en-US" sz="3600" dirty="0" smtClean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algn="ctr"/>
            <a:endParaRPr lang="en-US" sz="3600" dirty="0" smtClean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algn="ctr"/>
            <a:endParaRPr lang="en-US" sz="2800" dirty="0" smtClean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algn="ctr"/>
            <a:endParaRPr lang="en-US" sz="2800" dirty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TSTAR Q" panose="02000806030000020004" pitchFamily="50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TSTAR Q" panose="02000806030000020004" pitchFamily="50" charset="0"/>
              </a:rPr>
              <a:t>And lastly, always ask yourself….</a:t>
            </a:r>
            <a:endParaRPr lang="en-US" sz="3600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7338" y="1929787"/>
            <a:ext cx="11070732" cy="24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 smtClean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FFFFFF"/>
                </a:solidFill>
                <a:latin typeface="TSTAR Q" panose="02000806030000020004" pitchFamily="50" charset="0"/>
              </a:rPr>
              <a:t>I</a:t>
            </a:r>
            <a:r>
              <a:rPr lang="en-US" sz="3200" b="0" cap="none" dirty="0" smtClean="0">
                <a:solidFill>
                  <a:srgbClr val="FFFFFF"/>
                </a:solidFill>
                <a:latin typeface="TSTAR Q" panose="02000806030000020004" pitchFamily="50" charset="0"/>
              </a:rPr>
              <a:t>dentify the landscape</a:t>
            </a:r>
          </a:p>
          <a:p>
            <a:pPr marL="514350" indent="-514350">
              <a:buAutoNum type="arabicPeriod"/>
            </a:pPr>
            <a:r>
              <a:rPr lang="en-US" sz="3200" b="0" cap="none" dirty="0" smtClean="0">
                <a:solidFill>
                  <a:srgbClr val="FFFFFF"/>
                </a:solidFill>
                <a:latin typeface="TSTAR Q" panose="02000806030000020004" pitchFamily="50" charset="0"/>
              </a:rPr>
              <a:t>Be aware of exponential improvement</a:t>
            </a:r>
          </a:p>
          <a:p>
            <a:pPr marL="514350" indent="-514350">
              <a:buAutoNum type="arabicPeriod"/>
            </a:pPr>
            <a:r>
              <a:rPr lang="en-US" sz="3200" b="0" cap="none" dirty="0" smtClean="0">
                <a:solidFill>
                  <a:srgbClr val="FFFFFF"/>
                </a:solidFill>
                <a:latin typeface="TSTAR Q" panose="02000806030000020004" pitchFamily="50" charset="0"/>
              </a:rPr>
              <a:t>Apply the Varian Rule to round out your technology visions</a:t>
            </a:r>
            <a:endParaRPr lang="en-US" sz="3200" b="0" dirty="0" smtClean="0">
              <a:solidFill>
                <a:srgbClr val="FFFFFF"/>
              </a:solidFill>
              <a:latin typeface="TSTAR Q" panose="02000806030000020004" pitchFamily="50" charset="0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TSTAR Q" panose="02000806030000020004" pitchFamily="50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TSTAR Q" panose="0200080603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65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87" y="0"/>
            <a:ext cx="9299608" cy="6331219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825745" y="4186001"/>
            <a:ext cx="60959" cy="609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2876637"/>
            <a:ext cx="12192000" cy="1282981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5">
              <a:defRPr/>
            </a:pPr>
            <a:endParaRPr lang="en-US" sz="2399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061625"/>
            <a:ext cx="12192000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333" b="1" dirty="0" smtClean="0">
                <a:latin typeface="TSTAR Q" panose="02000806030000020004" pitchFamily="50" charset="0"/>
              </a:rPr>
              <a:t>PAST</a:t>
            </a:r>
            <a:endParaRPr lang="en-US" sz="5333" b="1" dirty="0">
              <a:latin typeface="TSTAR Q" panose="02000806030000020004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976303"/>
            <a:ext cx="12191999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FF"/>
                </a:solidFill>
                <a:latin typeface="TSTAR Q" panose="02000806030000020004" pitchFamily="50" charset="0"/>
              </a:rPr>
              <a:t>What’s today’s Plastic? </a:t>
            </a:r>
            <a:endParaRPr lang="en-US" sz="3600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87" y="0"/>
            <a:ext cx="9299608" cy="6331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999" y="372350"/>
            <a:ext cx="6317803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cap="all" dirty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Boom Town: Detroit in the </a:t>
            </a:r>
            <a:r>
              <a:rPr lang="en-US" sz="3333" b="1" cap="all" dirty="0" smtClean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60</a:t>
            </a:r>
            <a:r>
              <a:rPr lang="en-US" sz="3333" b="1" cap="small" dirty="0">
                <a:solidFill>
                  <a:srgbClr val="FFFFFF"/>
                </a:solidFill>
                <a:latin typeface="TSTAR Q" panose="02000806030000020004" pitchFamily="50" charset="0"/>
                <a:ea typeface="+mj-ea"/>
                <a:cs typeface="+mj-cs"/>
              </a:rPr>
              <a:t>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8509" t="19258" r="10362"/>
          <a:stretch/>
        </p:blipFill>
        <p:spPr>
          <a:xfrm>
            <a:off x="4855633" y="3041340"/>
            <a:ext cx="381740" cy="347804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1053" y="3255064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Detroit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73" y="1229202"/>
            <a:ext cx="2919751" cy="390721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43829" y="5136412"/>
            <a:ext cx="2919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STAR Q" panose="02000806030000020004" pitchFamily="50" charset="0"/>
              </a:rPr>
              <a:t>Lee Iacocca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Former Chrysler Chairman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Former Ford President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936336" y="997759"/>
            <a:ext cx="50800" cy="5212080"/>
          </a:xfrm>
          <a:prstGeom prst="line">
            <a:avLst/>
          </a:prstGeom>
          <a:ln>
            <a:solidFill>
              <a:srgbClr val="2C90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mage result for mustang 1965 convertible iacocca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844" y="4437714"/>
            <a:ext cx="2764552" cy="183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4"/>
          <a:stretch/>
        </p:blipFill>
        <p:spPr>
          <a:xfrm>
            <a:off x="8381888" y="1011006"/>
            <a:ext cx="2764551" cy="30991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t="9208"/>
          <a:stretch/>
        </p:blipFill>
        <p:spPr>
          <a:xfrm>
            <a:off x="8381888" y="4409957"/>
            <a:ext cx="2798834" cy="1864458"/>
          </a:xfrm>
          <a:prstGeom prst="rect">
            <a:avLst/>
          </a:prstGeom>
        </p:spPr>
      </p:pic>
      <p:pic>
        <p:nvPicPr>
          <p:cNvPr id="7" name="Picture 6" descr="Image result for mustang lee iacocca 1965 cigar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845" y="1001257"/>
            <a:ext cx="2764551" cy="30991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 smtClean="0">
                <a:solidFill>
                  <a:srgbClr val="FFFFFF"/>
                </a:solidFill>
                <a:latin typeface="TSTAR Q" panose="02000806030000020004" pitchFamily="50" charset="0"/>
              </a:rPr>
              <a:t>Birth of the mustang</a:t>
            </a:r>
            <a:r>
              <a:rPr lang="en-US" sz="3333" dirty="0" smtClean="0">
                <a:solidFill>
                  <a:srgbClr val="000000"/>
                </a:solidFill>
                <a:latin typeface="TSTAR Q" panose="02000806030000020004" pitchFamily="50" charset="0"/>
              </a:rPr>
              <a:t>?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 smtClean="0">
                <a:solidFill>
                  <a:srgbClr val="FFFFFF"/>
                </a:solidFill>
                <a:latin typeface="TSTAR Q" panose="02000806030000020004" pitchFamily="50" charset="0"/>
              </a:rPr>
              <a:t>Birth of the mustang</a:t>
            </a:r>
            <a:r>
              <a:rPr lang="en-US" sz="3333" dirty="0" smtClean="0">
                <a:solidFill>
                  <a:srgbClr val="000000"/>
                </a:solidFill>
                <a:latin typeface="TSTAR Q" panose="02000806030000020004" pitchFamily="50" charset="0"/>
              </a:rPr>
              <a:t>?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1964 Ford Mustang Commercial Coming April 17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359" y="971613"/>
            <a:ext cx="7069641" cy="53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433" y="418523"/>
            <a:ext cx="10909067" cy="8686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33" dirty="0" smtClean="0">
                <a:solidFill>
                  <a:srgbClr val="FFFFFF"/>
                </a:solidFill>
                <a:latin typeface="TSTAR Q" panose="02000806030000020004" pitchFamily="50" charset="0"/>
              </a:rPr>
              <a:t>Competitive threat</a:t>
            </a:r>
            <a:r>
              <a:rPr lang="en-US" sz="3333" dirty="0" smtClean="0">
                <a:solidFill>
                  <a:srgbClr val="000000"/>
                </a:solidFill>
                <a:latin typeface="TSTAR Q" panose="02000806030000020004" pitchFamily="50" charset="0"/>
              </a:rPr>
              <a:t>?</a:t>
            </a:r>
            <a:endParaRPr lang="en-US" sz="3333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28659" y="5533484"/>
            <a:ext cx="5447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1965 “UNSAFE AT ANY SPEED”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CHANGES THE AUTO INDUSTRY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9" y="1572489"/>
            <a:ext cx="5265167" cy="377428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24209" y="5525249"/>
            <a:ext cx="526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lain" startAt="1959"/>
            </a:pPr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 GERMAN VOLVO ENGINEER CREATES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THE SAFETY BELT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208" y="1572489"/>
            <a:ext cx="3145899" cy="37742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24207" y="2031250"/>
            <a:ext cx="31458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STAR Q" panose="02000806030000020004" pitchFamily="50" charset="0"/>
              </a:rPr>
              <a:t>Volvo invented the world’s first 3-Point Safety Belt </a:t>
            </a:r>
          </a:p>
          <a:p>
            <a:pPr algn="ctr"/>
            <a:r>
              <a:rPr lang="en-US" sz="2000" b="1" dirty="0" smtClean="0">
                <a:latin typeface="TSTAR Q" panose="02000806030000020004" pitchFamily="50" charset="0"/>
              </a:rPr>
              <a:t>in 1959. </a:t>
            </a:r>
          </a:p>
          <a:p>
            <a:pPr algn="ctr"/>
            <a:endParaRPr lang="en-US" dirty="0">
              <a:latin typeface="TSTAR Q" panose="02000806030000020004" pitchFamily="50" charset="0"/>
            </a:endParaRPr>
          </a:p>
          <a:p>
            <a:pPr algn="ctr"/>
            <a:r>
              <a:rPr lang="en-US" dirty="0" smtClean="0">
                <a:latin typeface="TSTAR Q" panose="02000806030000020004" pitchFamily="50" charset="0"/>
              </a:rPr>
              <a:t>Then Volvo gave the</a:t>
            </a:r>
          </a:p>
          <a:p>
            <a:pPr algn="ctr"/>
            <a:r>
              <a:rPr lang="en-US" dirty="0" smtClean="0">
                <a:latin typeface="TSTAR Q" panose="02000806030000020004" pitchFamily="50" charset="0"/>
              </a:rPr>
              <a:t> invention to the world</a:t>
            </a:r>
          </a:p>
          <a:p>
            <a:pPr algn="ctr"/>
            <a:r>
              <a:rPr lang="en-US" dirty="0" smtClean="0">
                <a:latin typeface="TSTAR Q" panose="02000806030000020004" pitchFamily="50" charset="0"/>
              </a:rPr>
              <a:t>for free. </a:t>
            </a:r>
          </a:p>
          <a:p>
            <a:pPr algn="ctr"/>
            <a:endParaRPr lang="en-US" dirty="0" smtClean="0">
              <a:latin typeface="TSTAR Q" panose="02000806030000020004" pitchFamily="50" charset="0"/>
            </a:endParaRPr>
          </a:p>
          <a:p>
            <a:pPr algn="ctr"/>
            <a:endParaRPr lang="en-US" dirty="0">
              <a:latin typeface="TSTAR Q" panose="02000806030000020004" pitchFamily="50" charset="0"/>
            </a:endParaRPr>
          </a:p>
          <a:p>
            <a:pPr algn="r"/>
            <a:r>
              <a:rPr lang="en-US" sz="1200" dirty="0" smtClean="0">
                <a:latin typeface="TSTAR Q" panose="02000806030000020004" pitchFamily="50" charset="0"/>
              </a:rPr>
              <a:t>Nils Bohlin, </a:t>
            </a:r>
          </a:p>
          <a:p>
            <a:pPr algn="r"/>
            <a:r>
              <a:rPr lang="en-US" sz="1200" dirty="0" smtClean="0">
                <a:latin typeface="TSTAR Q" panose="02000806030000020004" pitchFamily="50" charset="0"/>
              </a:rPr>
              <a:t>Gotenburg, Sweden, 1959</a:t>
            </a:r>
            <a:endParaRPr lang="en-US" sz="1200" dirty="0">
              <a:latin typeface="TSTAR Q" panose="0200080603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76116" y="6302333"/>
            <a:ext cx="1915884" cy="555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Image result for nader unsafe at any spee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"/>
          <a:stretch/>
        </p:blipFill>
        <p:spPr bwMode="auto">
          <a:xfrm>
            <a:off x="6328659" y="1556641"/>
            <a:ext cx="5447802" cy="3814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4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ontent Placeholder 6"/>
          <p:cNvSpPr txBox="1">
            <a:spLocks/>
          </p:cNvSpPr>
          <p:nvPr/>
        </p:nvSpPr>
        <p:spPr>
          <a:xfrm>
            <a:off x="2317327" y="1518285"/>
            <a:ext cx="7958789" cy="4871553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None/>
              <a:defRPr sz="22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Lucida Grande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88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Lucida Grande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 indent="-18288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rgbClr val="009EC2"/>
                </a:solidFill>
                <a:latin typeface="TSTAR Q" panose="02000806030000020004" pitchFamily="50" charset="0"/>
              </a:rPr>
              <a:t> </a:t>
            </a:r>
            <a:endParaRPr lang="en-US" sz="1600" dirty="0">
              <a:solidFill>
                <a:srgbClr val="009EC2"/>
              </a:solidFill>
              <a:latin typeface="TSTAR Q" panose="02000806030000020004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037" y="5560490"/>
            <a:ext cx="54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1973 OIL CRISIS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28659" y="5505973"/>
            <a:ext cx="5447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1970s FOREIGN COMPETITION –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STAR Q" panose="02000806030000020004" pitchFamily="50" charset="0"/>
              </a:rPr>
              <a:t> FUEL EFFICIENT CARS</a:t>
            </a:r>
            <a:endParaRPr lang="en-US" dirty="0">
              <a:solidFill>
                <a:schemeClr val="bg1"/>
              </a:solidFill>
              <a:latin typeface="TSTAR Q" panose="02000806030000020004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59" y="1585531"/>
            <a:ext cx="5447802" cy="3813048"/>
          </a:xfrm>
          <a:prstGeom prst="rect">
            <a:avLst/>
          </a:prstGeom>
        </p:spPr>
      </p:pic>
      <p:pic>
        <p:nvPicPr>
          <p:cNvPr id="10" name="Picture 9" descr="Image result for oil crisis 1973 odd ev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" t="475" r="1111" b="641"/>
          <a:stretch/>
        </p:blipFill>
        <p:spPr bwMode="auto">
          <a:xfrm>
            <a:off x="343489" y="1585531"/>
            <a:ext cx="5447804" cy="381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6312228"/>
            <a:ext cx="1915884" cy="555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9" b="-1"/>
          <a:stretch/>
        </p:blipFill>
        <p:spPr>
          <a:xfrm>
            <a:off x="2839410" y="3917394"/>
            <a:ext cx="2967166" cy="1479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7" y="1585531"/>
            <a:ext cx="5447804" cy="38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10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59" y="359636"/>
            <a:ext cx="8752682" cy="5958869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5825745" y="4186001"/>
            <a:ext cx="60959" cy="609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876637"/>
            <a:ext cx="12325165" cy="1282981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5">
              <a:defRPr/>
            </a:pPr>
            <a:endParaRPr lang="en-US" sz="2399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061625"/>
            <a:ext cx="12192000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333" b="1" dirty="0" smtClean="0">
                <a:latin typeface="TSTAR Q" panose="02000806030000020004" pitchFamily="50" charset="0"/>
              </a:rPr>
              <a:t>PRESENT</a:t>
            </a:r>
            <a:endParaRPr lang="en-US" sz="5333" b="1" dirty="0">
              <a:latin typeface="TSTAR Q" panose="02000806030000020004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40036" y="6465102"/>
            <a:ext cx="2169995" cy="3656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flipH="1">
            <a:off x="5825745" y="4164518"/>
            <a:ext cx="73015" cy="128547"/>
          </a:xfrm>
          <a:prstGeom prst="ellipse">
            <a:avLst/>
          </a:prstGeom>
          <a:solidFill>
            <a:srgbClr val="384A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2313_nasdaq_template_confidential">
  <a:themeElements>
    <a:clrScheme name="Nasdaq">
      <a:dk1>
        <a:srgbClr val="FFFFFF"/>
      </a:dk1>
      <a:lt1>
        <a:srgbClr val="000000"/>
      </a:lt1>
      <a:dk2>
        <a:srgbClr val="009EC2"/>
      </a:dk2>
      <a:lt2>
        <a:srgbClr val="333333"/>
      </a:lt2>
      <a:accent1>
        <a:srgbClr val="FDB913"/>
      </a:accent1>
      <a:accent2>
        <a:srgbClr val="6CB33F"/>
      </a:accent2>
      <a:accent3>
        <a:srgbClr val="009B7A"/>
      </a:accent3>
      <a:accent4>
        <a:srgbClr val="0076C0"/>
      </a:accent4>
      <a:accent5>
        <a:srgbClr val="5A4099"/>
      </a:accent5>
      <a:accent6>
        <a:srgbClr val="AD208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1">
    <wetp:webextensionref xmlns:r="http://schemas.openxmlformats.org/officeDocument/2006/relationships" r:id="rId2"/>
  </wetp:taskpane>
  <wetp:taskpane dockstate="right" visibility="0" width="350" row="2">
    <wetp:webextensionref xmlns:r="http://schemas.openxmlformats.org/officeDocument/2006/relationships" r:id="rId3"/>
  </wetp:taskpane>
  <wetp:taskpane dockstate="right" visibility="0" width="350" row="3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E1554CBF-2090-41D6-A805-37372D017376}">
  <we:reference id="wa104178141" version="2.0.9.0" store="en-US" storeType="OMEX"/>
  <we:alternateReferences>
    <we:reference id="WA104178141" version="2.0.9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49020D86-C04E-47BE-8A56-A0342CBA841A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63E1A8C7-22A1-4996-9F1B-65C56C9A0EC3}">
  <we:reference id="wa104380317" version="1.0.0.0" store="en-US" storeType="OMEX"/>
  <we:alternateReferences>
    <we:reference id="WA104380317" version="1.0.0.0" store="WA104380317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740BEC44-E6AA-4F0D-BDE8-BC5CA25F69A2}">
  <we:reference id="wa104222178" version="1.0.0.0" store="en-US" storeType="OMEX"/>
  <we:alternateReferences>
    <we:reference id="WA104222178" version="1.0.0.0" store="WA10422217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30461</TotalTime>
  <Words>919</Words>
  <Application>Microsoft Office PowerPoint</Application>
  <PresentationFormat>Widescreen</PresentationFormat>
  <Paragraphs>221</Paragraphs>
  <Slides>30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 Unicode MS</vt:lpstr>
      <vt:lpstr>Arial</vt:lpstr>
      <vt:lpstr>Calibri</vt:lpstr>
      <vt:lpstr>Century</vt:lpstr>
      <vt:lpstr>Lucida Grande</vt:lpstr>
      <vt:lpstr>TSTAR Q</vt:lpstr>
      <vt:lpstr>22313_nasdaq_template_confidential</vt:lpstr>
      <vt:lpstr>Disruption: past, present and future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art of the possible</vt:lpstr>
      <vt:lpstr>PowerPoint Presentation</vt:lpstr>
      <vt:lpstr>The art of the possible</vt:lpstr>
      <vt:lpstr>PowerPoint Presentation</vt:lpstr>
      <vt:lpstr>PowerPoint Presentation</vt:lpstr>
      <vt:lpstr>PowerPoint Presentation</vt:lpstr>
    </vt:vector>
  </TitlesOfParts>
  <Company>The Nasdaq OMX Group,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Strategic Technology Programs</dc:creator>
  <cp:lastModifiedBy>Michael Casper</cp:lastModifiedBy>
  <cp:revision>724</cp:revision>
  <dcterms:created xsi:type="dcterms:W3CDTF">2015-04-10T20:51:10Z</dcterms:created>
  <dcterms:modified xsi:type="dcterms:W3CDTF">2016-09-28T20:54:27Z</dcterms:modified>
</cp:coreProperties>
</file>